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85" r:id="rId3"/>
    <p:sldId id="497" r:id="rId4"/>
    <p:sldId id="498" r:id="rId5"/>
    <p:sldId id="499" r:id="rId6"/>
    <p:sldId id="503" r:id="rId7"/>
    <p:sldId id="504" r:id="rId8"/>
    <p:sldId id="2147470909" r:id="rId9"/>
    <p:sldId id="2147470910" r:id="rId10"/>
    <p:sldId id="2147470911" r:id="rId11"/>
    <p:sldId id="2147470912" r:id="rId12"/>
    <p:sldId id="2147470913" r:id="rId13"/>
    <p:sldId id="2147470914" r:id="rId14"/>
    <p:sldId id="2147470905" r:id="rId15"/>
    <p:sldId id="2147470906" r:id="rId16"/>
    <p:sldId id="2147470893" r:id="rId17"/>
    <p:sldId id="2147470894" r:id="rId18"/>
    <p:sldId id="2147470895" r:id="rId19"/>
    <p:sldId id="2147470896" r:id="rId20"/>
    <p:sldId id="2147470897" r:id="rId21"/>
    <p:sldId id="2147470898" r:id="rId22"/>
    <p:sldId id="2147470908" r:id="rId2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497CD6-5BA4-6FD9-E818-18803FB33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0C1DAB-7DF3-962C-13A3-952CB16A2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5FFFCF-954B-C1DE-38FA-88EABDE2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E1B5E2-C229-B200-869F-67E1B37E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7A8607-418C-E7FD-1E67-442AB02A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51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91BDE9-CB5E-E1C9-7EF2-CE351C46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F8C6D0-3F97-52EA-2A8F-C4945431B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290096-5663-2396-11EB-4BC150C8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AA85D8-D716-0B3F-99DC-59BD0DB12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CB6712-D415-8FE7-E322-945FDE472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54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E00DAE-1841-0EDF-E621-59B581BF7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4F9333D-1216-385A-FF44-4CE5818F5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201F90-2C12-5DFB-CAED-934052281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F3A5CB-14EB-0566-F453-85A10F08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4AA4A5-4AC5-FBA6-3CAC-220B0749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306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12786-70AD-C9FF-7AAB-9C9508188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A0472E-B3A3-A7E5-A2F9-A62859EA3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95655E-89DA-8A18-4E94-5C482174E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903B40-BF33-4854-4A66-93297B4A3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40B0F0B-02C9-758A-A6E0-B1425FCCC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A1ECAB-0CC4-CA6B-F14B-EF4E8DFA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68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D19FAA-B4CD-53EC-FFB6-0269EBC9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263802-0D82-051D-6D92-86A940817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2F4FAD8-707B-793E-3C8A-5903812B6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3791A4B-2EAE-C40C-0D14-6E0BEA520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D0C5CE-67DB-B030-BB92-A0DF41291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3FE1343-BCD4-45AE-0888-D8F3F519F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AB47367-F56F-119C-1D08-1A4D6F88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EDAA4A4-FA47-89FF-89E2-33A867D1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71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93B48B-6B13-9E17-0BEB-906C3890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F7E7F4F-E057-6406-1E2B-BE93A345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85F6F82-6445-4C89-C698-2FFD02736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3B1AD72-3139-1E89-B5C5-1367209A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82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33A463-A042-AADB-A5E9-576FA0C04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3A7108A-FFDE-0A8F-9248-23FCD3EE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A3AAEC6-6E93-AAEA-5088-31321912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16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0AD5BD-D036-19F7-AFC4-B15CA22E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2E7B2D-861A-B59C-1199-96F1122B6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570669E-0FCC-2311-7B03-12784A430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704C11-1C88-7688-46D0-42D70949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A83D09-F657-2720-292C-892A42A9C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5FD8B2E-0BA8-B499-0402-97E9FC7C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17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B35F5-8783-A43B-FC5F-C7B80026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DCFFD86-B62F-FE23-BE25-9093ADAE4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708289-B181-92BA-9159-242D54C2C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CF96FD-B488-204D-4020-C6A6FF73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4D908B-6E86-9696-4EB2-27921D69A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F05A0F-D641-1C81-D3DD-C2480CDC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66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1E3927-EA39-3CFB-AC1A-FB41FCDD2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5E0A09-1DBD-F5AB-4FAC-A999EA043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95C8BB-DD07-502B-BC06-B24599AE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86E94C-DC0A-7474-E142-937FFD28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4D2E11-FBFF-4A88-F6F4-06B5F381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09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C99377A-51C8-1DBD-0ACA-F07E6AE5C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09DD9DA-D445-FD94-5622-851936BD2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5F351A-D6AF-B258-45E9-24B79074C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261C69-7412-0CF1-11EF-1225B635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954152-D2DE-BF3E-8FC2-84EADBE2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52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477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2D9FEE6-8BDF-A222-E803-FFBBC7DA7E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09B8B0F-1884-0494-0902-783853E3B731}"/>
              </a:ext>
            </a:extLst>
          </p:cNvPr>
          <p:cNvSpPr/>
          <p:nvPr userDrawn="1"/>
        </p:nvSpPr>
        <p:spPr>
          <a:xfrm>
            <a:off x="1097280" y="933501"/>
            <a:ext cx="9997440" cy="4990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3DD52D5-AE9D-7A6B-F6C2-859DD8E59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02179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18310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3DD52D5-AE9D-7A6B-F6C2-859DD8E59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02179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32AC05C2-9A3E-B362-7758-DE1972062702}"/>
              </a:ext>
            </a:extLst>
          </p:cNvPr>
          <p:cNvCxnSpPr/>
          <p:nvPr userDrawn="1"/>
        </p:nvCxnSpPr>
        <p:spPr>
          <a:xfrm>
            <a:off x="0" y="427286"/>
            <a:ext cx="12192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92EB513-4C99-A039-27FB-81655A18B59B}"/>
              </a:ext>
            </a:extLst>
          </p:cNvPr>
          <p:cNvSpPr/>
          <p:nvPr userDrawn="1"/>
        </p:nvSpPr>
        <p:spPr bwMode="auto">
          <a:xfrm>
            <a:off x="81553" y="121701"/>
            <a:ext cx="87260" cy="252000"/>
          </a:xfrm>
          <a:prstGeom prst="rect">
            <a:avLst/>
          </a:prstGeom>
          <a:solidFill>
            <a:srgbClr val="21336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>
              <a:lnSpc>
                <a:spcPct val="130000"/>
              </a:lnSpc>
              <a:spcBef>
                <a:spcPts val="0"/>
              </a:spcBef>
            </a:pPr>
            <a:endParaRPr kumimoji="1" lang="ja-JP" altLang="en-US" sz="800" b="0" i="0">
              <a:latin typeface="Meiryo UI" panose="020B0604030504040204" pitchFamily="34" charset="-128"/>
              <a:ea typeface="Meiryo UI" panose="020B0604030504040204" pitchFamily="34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1189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3DD52D5-AE9D-7A6B-F6C2-859DD8E59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02179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32AC05C2-9A3E-B362-7758-DE1972062702}"/>
              </a:ext>
            </a:extLst>
          </p:cNvPr>
          <p:cNvCxnSpPr/>
          <p:nvPr userDrawn="1"/>
        </p:nvCxnSpPr>
        <p:spPr>
          <a:xfrm>
            <a:off x="0" y="427286"/>
            <a:ext cx="12192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92EB513-4C99-A039-27FB-81655A18B59B}"/>
              </a:ext>
            </a:extLst>
          </p:cNvPr>
          <p:cNvSpPr/>
          <p:nvPr userDrawn="1"/>
        </p:nvSpPr>
        <p:spPr bwMode="auto">
          <a:xfrm>
            <a:off x="81553" y="121701"/>
            <a:ext cx="87260" cy="252000"/>
          </a:xfrm>
          <a:prstGeom prst="rect">
            <a:avLst/>
          </a:prstGeom>
          <a:solidFill>
            <a:srgbClr val="21336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 eaLnBrk="1" hangingPunct="1">
              <a:lnSpc>
                <a:spcPct val="130000"/>
              </a:lnSpc>
              <a:spcBef>
                <a:spcPts val="0"/>
              </a:spcBef>
            </a:pPr>
            <a:endParaRPr kumimoji="1" lang="ja-JP" altLang="en-US" sz="800" b="0" i="0">
              <a:latin typeface="Meiryo UI" panose="020B0604030504040204" pitchFamily="34" charset="-128"/>
              <a:ea typeface="Meiryo UI" panose="020B0604030504040204" pitchFamily="34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9208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BA93CF4-59A2-9A87-DA7F-E8F5C27053C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04643854"/>
              </p:ext>
            </p:extLst>
          </p:nvPr>
        </p:nvGraphicFramePr>
        <p:xfrm>
          <a:off x="61692" y="79784"/>
          <a:ext cx="12076444" cy="6707096"/>
        </p:xfrm>
        <a:graphic>
          <a:graphicData uri="http://schemas.openxmlformats.org/drawingml/2006/table">
            <a:tbl>
              <a:tblPr/>
              <a:tblGrid>
                <a:gridCol w="5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209">
                  <a:extLst>
                    <a:ext uri="{9D8B030D-6E8A-4147-A177-3AD203B41FA5}">
                      <a16:colId xmlns:a16="http://schemas.microsoft.com/office/drawing/2014/main" val="3374831085"/>
                    </a:ext>
                  </a:extLst>
                </a:gridCol>
                <a:gridCol w="721716">
                  <a:extLst>
                    <a:ext uri="{9D8B030D-6E8A-4147-A177-3AD203B41FA5}">
                      <a16:colId xmlns:a16="http://schemas.microsoft.com/office/drawing/2014/main" val="2776274528"/>
                    </a:ext>
                  </a:extLst>
                </a:gridCol>
                <a:gridCol w="1384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4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5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TIME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LAP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SCENE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Light</a:t>
                      </a: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BGM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SCREEN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CONTENTS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8400" algn="l"/>
                        </a:tabLst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E163784-A72E-89FF-A2E7-215702BCE1AE}"/>
              </a:ext>
            </a:extLst>
          </p:cNvPr>
          <p:cNvCxnSpPr/>
          <p:nvPr userDrawn="1"/>
        </p:nvCxnSpPr>
        <p:spPr>
          <a:xfrm>
            <a:off x="6734769" y="492766"/>
            <a:ext cx="0" cy="63000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13FD47-780C-C73F-F036-263B425CB28F}"/>
              </a:ext>
            </a:extLst>
          </p:cNvPr>
          <p:cNvSpPr txBox="1"/>
          <p:nvPr userDrawn="1"/>
        </p:nvSpPr>
        <p:spPr>
          <a:xfrm>
            <a:off x="69484" y="498367"/>
            <a:ext cx="12053022" cy="5386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8397C3-2BA1-D623-1789-86B297E876EF}"/>
              </a:ext>
            </a:extLst>
          </p:cNvPr>
          <p:cNvSpPr txBox="1"/>
          <p:nvPr userDrawn="1"/>
        </p:nvSpPr>
        <p:spPr>
          <a:xfrm>
            <a:off x="117915" y="530090"/>
            <a:ext cx="1192322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42A5AC-9AF2-8AA5-D1D3-8809B3C11A5A}"/>
              </a:ext>
            </a:extLst>
          </p:cNvPr>
          <p:cNvSpPr txBox="1"/>
          <p:nvPr userDrawn="1"/>
        </p:nvSpPr>
        <p:spPr>
          <a:xfrm>
            <a:off x="3346347" y="530090"/>
            <a:ext cx="8728615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DEC2124-E066-A876-2906-F314EC2ACE16}"/>
              </a:ext>
            </a:extLst>
          </p:cNvPr>
          <p:cNvSpPr txBox="1"/>
          <p:nvPr userDrawn="1"/>
        </p:nvSpPr>
        <p:spPr>
          <a:xfrm>
            <a:off x="2526147" y="530090"/>
            <a:ext cx="756300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8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A0AC4D-6538-507C-FF4A-D29AED1437B4}"/>
              </a:ext>
            </a:extLst>
          </p:cNvPr>
          <p:cNvSpPr txBox="1"/>
          <p:nvPr userDrawn="1"/>
        </p:nvSpPr>
        <p:spPr>
          <a:xfrm>
            <a:off x="1377029" y="530090"/>
            <a:ext cx="1082327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4" name="スライド番号プレースホルダ 5">
            <a:extLst>
              <a:ext uri="{FF2B5EF4-FFF2-40B4-BE49-F238E27FC236}">
                <a16:creationId xmlns:a16="http://schemas.microsoft.com/office/drawing/2014/main" id="{C15EA7CE-2F57-0DCB-7177-D9F6EEB5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43553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CB1D3BA1-D0B6-870B-29B9-2E36B300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348" y="560336"/>
            <a:ext cx="3776082" cy="331152"/>
          </a:xfrm>
          <a:prstGeom prst="rect">
            <a:avLst/>
          </a:prstGeom>
        </p:spPr>
        <p:txBody>
          <a:bodyPr/>
          <a:lstStyle>
            <a:lvl1pPr algn="l">
              <a:defRPr sz="1100" b="0" i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15443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005D3913-9B70-C520-0A04-4442106E625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53124242"/>
              </p:ext>
            </p:extLst>
          </p:nvPr>
        </p:nvGraphicFramePr>
        <p:xfrm>
          <a:off x="61692" y="79784"/>
          <a:ext cx="12076446" cy="6707096"/>
        </p:xfrm>
        <a:graphic>
          <a:graphicData uri="http://schemas.openxmlformats.org/drawingml/2006/table">
            <a:tbl>
              <a:tblPr/>
              <a:tblGrid>
                <a:gridCol w="5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209">
                  <a:extLst>
                    <a:ext uri="{9D8B030D-6E8A-4147-A177-3AD203B41FA5}">
                      <a16:colId xmlns:a16="http://schemas.microsoft.com/office/drawing/2014/main" val="3374831085"/>
                    </a:ext>
                  </a:extLst>
                </a:gridCol>
                <a:gridCol w="721716">
                  <a:extLst>
                    <a:ext uri="{9D8B030D-6E8A-4147-A177-3AD203B41FA5}">
                      <a16:colId xmlns:a16="http://schemas.microsoft.com/office/drawing/2014/main" val="2776274528"/>
                    </a:ext>
                  </a:extLst>
                </a:gridCol>
                <a:gridCol w="1384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41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5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TIME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LAP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SCENE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Light</a:t>
                      </a: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BGM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SCREEN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CONTENTS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8400" algn="l"/>
                        </a:tabLst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EC66D44B-5C9F-3FF5-67C1-46C91BD7C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43553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B02D90A-6ECC-F37D-A353-8531D7F04B1F}"/>
              </a:ext>
            </a:extLst>
          </p:cNvPr>
          <p:cNvCxnSpPr/>
          <p:nvPr userDrawn="1"/>
        </p:nvCxnSpPr>
        <p:spPr>
          <a:xfrm>
            <a:off x="6734769" y="492766"/>
            <a:ext cx="0" cy="63000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390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BA93CF4-59A2-9A87-DA7F-E8F5C27053C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04643854"/>
              </p:ext>
            </p:extLst>
          </p:nvPr>
        </p:nvGraphicFramePr>
        <p:xfrm>
          <a:off x="61692" y="79784"/>
          <a:ext cx="12076444" cy="6707096"/>
        </p:xfrm>
        <a:graphic>
          <a:graphicData uri="http://schemas.openxmlformats.org/drawingml/2006/table">
            <a:tbl>
              <a:tblPr/>
              <a:tblGrid>
                <a:gridCol w="5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209">
                  <a:extLst>
                    <a:ext uri="{9D8B030D-6E8A-4147-A177-3AD203B41FA5}">
                      <a16:colId xmlns:a16="http://schemas.microsoft.com/office/drawing/2014/main" val="3374831085"/>
                    </a:ext>
                  </a:extLst>
                </a:gridCol>
                <a:gridCol w="721716">
                  <a:extLst>
                    <a:ext uri="{9D8B030D-6E8A-4147-A177-3AD203B41FA5}">
                      <a16:colId xmlns:a16="http://schemas.microsoft.com/office/drawing/2014/main" val="2776274528"/>
                    </a:ext>
                  </a:extLst>
                </a:gridCol>
                <a:gridCol w="1384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4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5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TIME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LAP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SCENE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Light</a:t>
                      </a: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BGM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SCREEN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CONTENTS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8400" algn="l"/>
                        </a:tabLst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E163784-A72E-89FF-A2E7-215702BCE1AE}"/>
              </a:ext>
            </a:extLst>
          </p:cNvPr>
          <p:cNvCxnSpPr/>
          <p:nvPr userDrawn="1"/>
        </p:nvCxnSpPr>
        <p:spPr>
          <a:xfrm>
            <a:off x="6734769" y="492766"/>
            <a:ext cx="0" cy="63000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13FD47-780C-C73F-F036-263B425CB28F}"/>
              </a:ext>
            </a:extLst>
          </p:cNvPr>
          <p:cNvSpPr txBox="1"/>
          <p:nvPr userDrawn="1"/>
        </p:nvSpPr>
        <p:spPr>
          <a:xfrm>
            <a:off x="69484" y="3960001"/>
            <a:ext cx="12053022" cy="5386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8397C3-2BA1-D623-1789-86B297E876EF}"/>
              </a:ext>
            </a:extLst>
          </p:cNvPr>
          <p:cNvSpPr txBox="1"/>
          <p:nvPr userDrawn="1"/>
        </p:nvSpPr>
        <p:spPr>
          <a:xfrm>
            <a:off x="117915" y="3984384"/>
            <a:ext cx="1192322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42A5AC-9AF2-8AA5-D1D3-8809B3C11A5A}"/>
              </a:ext>
            </a:extLst>
          </p:cNvPr>
          <p:cNvSpPr txBox="1"/>
          <p:nvPr userDrawn="1"/>
        </p:nvSpPr>
        <p:spPr>
          <a:xfrm>
            <a:off x="3346347" y="3984384"/>
            <a:ext cx="8728615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DEC2124-E066-A876-2906-F314EC2ACE16}"/>
              </a:ext>
            </a:extLst>
          </p:cNvPr>
          <p:cNvSpPr txBox="1"/>
          <p:nvPr userDrawn="1"/>
        </p:nvSpPr>
        <p:spPr>
          <a:xfrm>
            <a:off x="2526147" y="3984384"/>
            <a:ext cx="756300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8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A0AC4D-6538-507C-FF4A-D29AED1437B4}"/>
              </a:ext>
            </a:extLst>
          </p:cNvPr>
          <p:cNvSpPr txBox="1"/>
          <p:nvPr userDrawn="1"/>
        </p:nvSpPr>
        <p:spPr>
          <a:xfrm>
            <a:off x="1377029" y="3984384"/>
            <a:ext cx="1082327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4" name="スライド番号プレースホルダ 5">
            <a:extLst>
              <a:ext uri="{FF2B5EF4-FFF2-40B4-BE49-F238E27FC236}">
                <a16:creationId xmlns:a16="http://schemas.microsoft.com/office/drawing/2014/main" id="{C15EA7CE-2F57-0DCB-7177-D9F6EEB5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43553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CB1D3BA1-D0B6-870B-29B9-2E36B300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348" y="3984384"/>
            <a:ext cx="3776082" cy="331152"/>
          </a:xfrm>
          <a:prstGeom prst="rect">
            <a:avLst/>
          </a:prstGeom>
        </p:spPr>
        <p:txBody>
          <a:bodyPr/>
          <a:lstStyle>
            <a:lvl1pPr algn="l">
              <a:defRPr sz="1100" b="0" i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25742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BA93CF4-59A2-9A87-DA7F-E8F5C27053C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04643854"/>
              </p:ext>
            </p:extLst>
          </p:nvPr>
        </p:nvGraphicFramePr>
        <p:xfrm>
          <a:off x="61692" y="79784"/>
          <a:ext cx="12076444" cy="6707096"/>
        </p:xfrm>
        <a:graphic>
          <a:graphicData uri="http://schemas.openxmlformats.org/drawingml/2006/table">
            <a:tbl>
              <a:tblPr/>
              <a:tblGrid>
                <a:gridCol w="5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209">
                  <a:extLst>
                    <a:ext uri="{9D8B030D-6E8A-4147-A177-3AD203B41FA5}">
                      <a16:colId xmlns:a16="http://schemas.microsoft.com/office/drawing/2014/main" val="3374831085"/>
                    </a:ext>
                  </a:extLst>
                </a:gridCol>
                <a:gridCol w="721716">
                  <a:extLst>
                    <a:ext uri="{9D8B030D-6E8A-4147-A177-3AD203B41FA5}">
                      <a16:colId xmlns:a16="http://schemas.microsoft.com/office/drawing/2014/main" val="2776274528"/>
                    </a:ext>
                  </a:extLst>
                </a:gridCol>
                <a:gridCol w="1384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4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5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TIME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LAP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SCENE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Light</a:t>
                      </a: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BGM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SCREEN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" charset="-128"/>
                        </a:rPr>
                        <a:t>CONTENTS</a:t>
                      </a:r>
                      <a:endParaRPr kumimoji="1" lang="ja-JP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" charset="-128"/>
                      </a:endParaRPr>
                    </a:p>
                  </a:txBody>
                  <a:tcPr marL="112544" marR="112544" marT="46800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68400" algn="l"/>
                        </a:tabLst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YuGothic ミディアム" charset="-128"/>
                      </a:endParaRPr>
                    </a:p>
                  </a:txBody>
                  <a:tcPr marL="112544" marR="112544" marT="45716" marB="45716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E163784-A72E-89FF-A2E7-215702BCE1AE}"/>
              </a:ext>
            </a:extLst>
          </p:cNvPr>
          <p:cNvCxnSpPr/>
          <p:nvPr userDrawn="1"/>
        </p:nvCxnSpPr>
        <p:spPr>
          <a:xfrm>
            <a:off x="6734769" y="492766"/>
            <a:ext cx="0" cy="63000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13FD47-780C-C73F-F036-263B425CB28F}"/>
              </a:ext>
            </a:extLst>
          </p:cNvPr>
          <p:cNvSpPr txBox="1"/>
          <p:nvPr userDrawn="1"/>
        </p:nvSpPr>
        <p:spPr>
          <a:xfrm>
            <a:off x="69484" y="2452304"/>
            <a:ext cx="12053022" cy="5386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8397C3-2BA1-D623-1789-86B297E876EF}"/>
              </a:ext>
            </a:extLst>
          </p:cNvPr>
          <p:cNvSpPr txBox="1"/>
          <p:nvPr userDrawn="1"/>
        </p:nvSpPr>
        <p:spPr>
          <a:xfrm>
            <a:off x="117915" y="2488879"/>
            <a:ext cx="1192322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42A5AC-9AF2-8AA5-D1D3-8809B3C11A5A}"/>
              </a:ext>
            </a:extLst>
          </p:cNvPr>
          <p:cNvSpPr txBox="1"/>
          <p:nvPr userDrawn="1"/>
        </p:nvSpPr>
        <p:spPr>
          <a:xfrm>
            <a:off x="3346347" y="2488879"/>
            <a:ext cx="8728615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DEC2124-E066-A876-2906-F314EC2ACE16}"/>
              </a:ext>
            </a:extLst>
          </p:cNvPr>
          <p:cNvSpPr txBox="1"/>
          <p:nvPr userDrawn="1"/>
        </p:nvSpPr>
        <p:spPr>
          <a:xfrm>
            <a:off x="2526147" y="2488879"/>
            <a:ext cx="756300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8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A0AC4D-6538-507C-FF4A-D29AED1437B4}"/>
              </a:ext>
            </a:extLst>
          </p:cNvPr>
          <p:cNvSpPr txBox="1"/>
          <p:nvPr userDrawn="1"/>
        </p:nvSpPr>
        <p:spPr>
          <a:xfrm>
            <a:off x="1377029" y="2488879"/>
            <a:ext cx="1082327" cy="46942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00" b="0" i="0">
              <a:latin typeface="Meiryo UI" panose="020B0604030504040204" pitchFamily="50" charset="-128"/>
              <a:ea typeface="Meiryo UI" panose="020B0604030504040204" pitchFamily="50" charset="-128"/>
              <a:cs typeface="メイリオ"/>
            </a:endParaRPr>
          </a:p>
        </p:txBody>
      </p:sp>
      <p:sp>
        <p:nvSpPr>
          <p:cNvPr id="14" name="スライド番号プレースホルダ 5">
            <a:extLst>
              <a:ext uri="{FF2B5EF4-FFF2-40B4-BE49-F238E27FC236}">
                <a16:creationId xmlns:a16="http://schemas.microsoft.com/office/drawing/2014/main" id="{C15EA7CE-2F57-0DCB-7177-D9F6EEB5E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3338" y="143553"/>
            <a:ext cx="2844800" cy="2910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bg1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5E7D7954-18C6-A541-9DC7-5F4E58F277BE}" type="slidenum">
              <a:rPr lang="ja-JP" altLang="en-US" smtClean="0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CB1D3BA1-D0B6-870B-29B9-2E36B300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348" y="2488879"/>
            <a:ext cx="3776082" cy="331152"/>
          </a:xfrm>
          <a:prstGeom prst="rect">
            <a:avLst/>
          </a:prstGeom>
        </p:spPr>
        <p:txBody>
          <a:bodyPr/>
          <a:lstStyle>
            <a:lvl1pPr algn="l">
              <a:defRPr sz="1100" b="0" i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947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A9A2766-EBAB-2A7D-87C4-A90C31CE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1525E3-F9C6-48DB-A54A-FD3D27BD3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A06128-763A-6BA7-2F92-708A45B68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66565D-0889-47DF-85B1-963E771DDD4C}" type="datetimeFigureOut">
              <a:rPr kumimoji="1" lang="ja-JP" altLang="en-US" smtClean="0"/>
              <a:t>2026/3/16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48624F-3513-D21C-4E65-4912DBE36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E01E70-F9DA-3AF3-4E5E-0D6DBA826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99D25-5BCD-40C3-9AB1-41C1B4DE0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29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6ED9E-7101-4C6B-ACF1-5B0AA230C0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53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7351CD-F056-7D0C-BD80-973281571552}"/>
              </a:ext>
            </a:extLst>
          </p:cNvPr>
          <p:cNvSpPr txBox="1"/>
          <p:nvPr/>
        </p:nvSpPr>
        <p:spPr>
          <a:xfrm>
            <a:off x="4687600" y="1409008"/>
            <a:ext cx="2816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本ツールの使い方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6B48E8-FB22-ED5C-5FFE-AE534BC52BF5}"/>
              </a:ext>
            </a:extLst>
          </p:cNvPr>
          <p:cNvSpPr txBox="1"/>
          <p:nvPr/>
        </p:nvSpPr>
        <p:spPr>
          <a:xfrm>
            <a:off x="2331225" y="2727977"/>
            <a:ext cx="75295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本資料では、ライフデザインセッションの中で使用した「もしもワーク」のスライドを共有いたします。</a:t>
            </a:r>
            <a:endParaRPr lang="en-US" altLang="ja-JP" sz="1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457200"/>
            <a:endParaRPr lang="en-US" altLang="ja-JP" sz="1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457200"/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＞</a:t>
            </a:r>
            <a:endParaRPr lang="en-US" altLang="ja-JP" sz="1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「もしも～だったら」と、自分が今置かれている状況を一度度外視して、自身の本当の気持ちを探ることを目的としたワークです。</a:t>
            </a:r>
            <a:endParaRPr lang="en-US" altLang="ja-JP" sz="1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ライフデザインセッションでは、各設問に対して来場者が回答し、その回答をリアルタイムで投影しながらトークを進めるという形で進行しました。</a:t>
            </a:r>
            <a:br>
              <a:rPr lang="en-US" altLang="ja-JP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イベントで使用するツールや人数の規模感に応じても活用方法は異なります。</a:t>
            </a:r>
            <a:br>
              <a:rPr lang="en-US" altLang="ja-JP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例）少人数→事前回答制など</a:t>
            </a:r>
            <a:br>
              <a:rPr lang="en-US" altLang="ja-JP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  リアルタイム集計ツールが使えない場合→紙での回答を行い、周囲の人とのみ共有など</a:t>
            </a:r>
            <a:endParaRPr lang="en-US" altLang="ja-JP" sz="1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3209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3F727-036C-B8A3-B25B-18EC6D22D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F73BC29C-518B-D2E6-5EE5-6432E0E15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2" y="0"/>
            <a:ext cx="12192001" cy="68580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6622B0B-6102-BE32-B551-D2B0DB03F250}"/>
              </a:ext>
            </a:extLst>
          </p:cNvPr>
          <p:cNvSpPr/>
          <p:nvPr/>
        </p:nvSpPr>
        <p:spPr>
          <a:xfrm>
            <a:off x="10877006" y="0"/>
            <a:ext cx="1314994" cy="539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598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9B91D-0266-5EB0-F66A-9DFBE5155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24B87A48-A0EF-B28F-A5B8-C5B5EDBEC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2" y="-8022"/>
            <a:ext cx="12206262" cy="686602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42BE1A8-03F7-B0ED-7B56-004F1ABA7AC1}"/>
              </a:ext>
            </a:extLst>
          </p:cNvPr>
          <p:cNvSpPr/>
          <p:nvPr/>
        </p:nvSpPr>
        <p:spPr>
          <a:xfrm>
            <a:off x="10877006" y="-8022"/>
            <a:ext cx="1314994" cy="54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26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B433C-2C7E-B97F-B872-CD71C10C4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3485702A-B076-BA38-326F-EF209F1A3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2341AE0-B3AA-5DC9-B707-C4CCB019787E}"/>
              </a:ext>
            </a:extLst>
          </p:cNvPr>
          <p:cNvSpPr/>
          <p:nvPr/>
        </p:nvSpPr>
        <p:spPr>
          <a:xfrm>
            <a:off x="10877006" y="-8022"/>
            <a:ext cx="1314994" cy="54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9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82465-DB33-7B5E-C4F4-D38F16004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0EFF79E8-1810-D599-C1D7-3B4BC5207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466E697-07FB-48C1-6A6D-027DBCBB23B7}"/>
              </a:ext>
            </a:extLst>
          </p:cNvPr>
          <p:cNvSpPr/>
          <p:nvPr/>
        </p:nvSpPr>
        <p:spPr>
          <a:xfrm>
            <a:off x="10877006" y="-8022"/>
            <a:ext cx="1314994" cy="54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53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FC132-7C07-F257-B631-876866C6C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FBCC3349-2C73-288F-6129-E17F8E912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5979A30-8254-C488-90F7-ADF16AE4640C}"/>
              </a:ext>
            </a:extLst>
          </p:cNvPr>
          <p:cNvSpPr/>
          <p:nvPr/>
        </p:nvSpPr>
        <p:spPr>
          <a:xfrm>
            <a:off x="10877006" y="-8022"/>
            <a:ext cx="1314994" cy="5479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80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A6A0E7-DA0E-1E78-1F10-8175BE75757B}"/>
              </a:ext>
            </a:extLst>
          </p:cNvPr>
          <p:cNvSpPr txBox="1"/>
          <p:nvPr/>
        </p:nvSpPr>
        <p:spPr>
          <a:xfrm>
            <a:off x="0" y="640032"/>
            <a:ext cx="12180887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もしも自由に環境を選べるなら、</a:t>
            </a: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どのような環境が一番のびのびできますか？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99E96B-667A-33E2-4A7F-DB7A8D4F97CF}"/>
              </a:ext>
            </a:extLst>
          </p:cNvPr>
          <p:cNvSpPr txBox="1"/>
          <p:nvPr/>
        </p:nvSpPr>
        <p:spPr>
          <a:xfrm>
            <a:off x="248858" y="2998861"/>
            <a:ext cx="5584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信頼できる仲間と声を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かけ合いながら過ごせる環境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2463697-0911-8F22-4D4E-FAFA9139A90C}"/>
              </a:ext>
            </a:extLst>
          </p:cNvPr>
          <p:cNvSpPr txBox="1"/>
          <p:nvPr/>
        </p:nvSpPr>
        <p:spPr>
          <a:xfrm>
            <a:off x="5833027" y="2998861"/>
            <a:ext cx="6347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思いついたことを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すぐ試してみたくなる環境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C3D6D6-3382-EE5B-B9EB-ECE1F87B3B9A}"/>
              </a:ext>
            </a:extLst>
          </p:cNvPr>
          <p:cNvSpPr txBox="1"/>
          <p:nvPr/>
        </p:nvSpPr>
        <p:spPr>
          <a:xfrm>
            <a:off x="248858" y="4808241"/>
            <a:ext cx="5500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誰かの力になれて、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ありがとうが返ってくる環境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FC621A-BF70-C06A-2BE0-6F77DB3172FC}"/>
              </a:ext>
            </a:extLst>
          </p:cNvPr>
          <p:cNvSpPr txBox="1"/>
          <p:nvPr/>
        </p:nvSpPr>
        <p:spPr>
          <a:xfrm>
            <a:off x="5791163" y="4808241"/>
            <a:ext cx="6347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周りに流されず、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自分のペースでいられる環境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9628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7075-CADE-DCD8-16E6-FB32F191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066B89-74C7-92D3-C8ED-191B4B6773BB}"/>
              </a:ext>
            </a:extLst>
          </p:cNvPr>
          <p:cNvSpPr txBox="1"/>
          <p:nvPr/>
        </p:nvSpPr>
        <p:spPr>
          <a:xfrm>
            <a:off x="464457" y="905941"/>
            <a:ext cx="112630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もしも住む場所を自由に選べるとしたら、どんな場所を選びますか？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FA21B6-C38D-2D32-5D76-542256609067}"/>
              </a:ext>
            </a:extLst>
          </p:cNvPr>
          <p:cNvSpPr txBox="1"/>
          <p:nvPr/>
        </p:nvSpPr>
        <p:spPr>
          <a:xfrm>
            <a:off x="422080" y="2691045"/>
            <a:ext cx="5318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地元に残って、</a:t>
            </a:r>
            <a:endParaRPr lang="en-US" altLang="ja-JP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なじみのある場所で暮らしたい</a:t>
            </a:r>
            <a:endParaRPr kumimoji="1" lang="ja-JP" altLang="en-US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6D65C8-271B-253C-5102-9D7E175DA211}"/>
              </a:ext>
            </a:extLst>
          </p:cNvPr>
          <p:cNvSpPr txBox="1"/>
          <p:nvPr/>
        </p:nvSpPr>
        <p:spPr>
          <a:xfrm>
            <a:off x="6057635" y="2691045"/>
            <a:ext cx="63478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いったんは外に出て、</a:t>
            </a:r>
            <a:endParaRPr lang="en-US" altLang="ja-JP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いずれ地元に戻る選択も考えたい</a:t>
            </a:r>
            <a:endParaRPr kumimoji="1" lang="ja-JP" altLang="en-US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5D546E-EB8B-FD18-AE31-FF7B63022D11}"/>
              </a:ext>
            </a:extLst>
          </p:cNvPr>
          <p:cNvSpPr txBox="1"/>
          <p:nvPr/>
        </p:nvSpPr>
        <p:spPr>
          <a:xfrm>
            <a:off x="119024" y="4817842"/>
            <a:ext cx="59243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地元にはこだわらず、</a:t>
            </a:r>
            <a:endParaRPr lang="en-US" altLang="ja-JP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チャンスがある場所に行きたい</a:t>
            </a:r>
            <a:endParaRPr kumimoji="1" lang="ja-JP" altLang="en-US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D8342A-49B6-16B4-B9BE-BFA633B9DC94}"/>
              </a:ext>
            </a:extLst>
          </p:cNvPr>
          <p:cNvSpPr txBox="1"/>
          <p:nvPr/>
        </p:nvSpPr>
        <p:spPr>
          <a:xfrm>
            <a:off x="6057636" y="4602398"/>
            <a:ext cx="63478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特定の場所に決めず、</a:t>
            </a:r>
            <a:endParaRPr lang="en-US" altLang="ja-JP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転々としながら</a:t>
            </a:r>
            <a:endParaRPr lang="en-US" altLang="ja-JP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暮らすのもありだと思う</a:t>
            </a:r>
            <a:endParaRPr kumimoji="1" lang="ja-JP" altLang="en-US" sz="28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2545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0CDA6-638F-88AA-AB35-E6E6DA450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BA6F929-33F0-13E6-EC2A-AE084B868A04}"/>
              </a:ext>
            </a:extLst>
          </p:cNvPr>
          <p:cNvSpPr txBox="1"/>
          <p:nvPr/>
        </p:nvSpPr>
        <p:spPr>
          <a:xfrm>
            <a:off x="464457" y="905941"/>
            <a:ext cx="112630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もしも人生のパートナーを選ぶとしたら、どのような人がいいですか？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83C693-1A7D-EA81-7A5D-9F6F7C4F2A07}"/>
              </a:ext>
            </a:extLst>
          </p:cNvPr>
          <p:cNvSpPr txBox="1"/>
          <p:nvPr/>
        </p:nvSpPr>
        <p:spPr>
          <a:xfrm>
            <a:off x="422080" y="2945341"/>
            <a:ext cx="6030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お互いに刺激を与え合い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ながら成長していける人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DF14F6-7307-B2D6-138E-27E9FB3E5D38}"/>
              </a:ext>
            </a:extLst>
          </p:cNvPr>
          <p:cNvSpPr txBox="1"/>
          <p:nvPr/>
        </p:nvSpPr>
        <p:spPr>
          <a:xfrm>
            <a:off x="6166945" y="2945341"/>
            <a:ext cx="6030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気を張らず、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素の自分でいられる人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A1798B-0C68-0331-1AAA-2E171A00DD62}"/>
              </a:ext>
            </a:extLst>
          </p:cNvPr>
          <p:cNvSpPr txBox="1"/>
          <p:nvPr/>
        </p:nvSpPr>
        <p:spPr>
          <a:xfrm>
            <a:off x="281575" y="4877411"/>
            <a:ext cx="5626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それぞれの時間も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大切にできる人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27ECEE-20AD-8AFB-26A3-607910D0F1E6}"/>
              </a:ext>
            </a:extLst>
          </p:cNvPr>
          <p:cNvSpPr txBox="1"/>
          <p:nvPr/>
        </p:nvSpPr>
        <p:spPr>
          <a:xfrm>
            <a:off x="6166946" y="4882282"/>
            <a:ext cx="5712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そばにいると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安心でき、安定した人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282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D0893-06BD-6C2F-414D-316EF1B6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EAFF1E-086E-ACA4-5A9A-AD47DF37E6CC}"/>
              </a:ext>
            </a:extLst>
          </p:cNvPr>
          <p:cNvSpPr txBox="1"/>
          <p:nvPr/>
        </p:nvSpPr>
        <p:spPr>
          <a:xfrm>
            <a:off x="464457" y="899169"/>
            <a:ext cx="11263086" cy="18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もしも自由に仕事を選べたら、</a:t>
            </a: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どんな仕事を選びますか？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993D98E-FC87-5A34-A06A-63133ED494DA}"/>
              </a:ext>
            </a:extLst>
          </p:cNvPr>
          <p:cNvSpPr txBox="1"/>
          <p:nvPr/>
        </p:nvSpPr>
        <p:spPr>
          <a:xfrm>
            <a:off x="464457" y="2968020"/>
            <a:ext cx="5318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誰かの役に立っていると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実感できる仕事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B73429F-0F45-56FC-DC54-5CE2891E9680}"/>
              </a:ext>
            </a:extLst>
          </p:cNvPr>
          <p:cNvSpPr txBox="1"/>
          <p:nvPr/>
        </p:nvSpPr>
        <p:spPr>
          <a:xfrm>
            <a:off x="5741909" y="2968020"/>
            <a:ext cx="6347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自分の裁量で動ける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自由な仕事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AD5FA91-C2B3-1F48-9856-38713074D607}"/>
              </a:ext>
            </a:extLst>
          </p:cNvPr>
          <p:cNvSpPr txBox="1"/>
          <p:nvPr/>
        </p:nvSpPr>
        <p:spPr>
          <a:xfrm>
            <a:off x="373338" y="4757307"/>
            <a:ext cx="5500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挑戦し続け、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成長の実感を得られる仕事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EC80475-3B7B-F508-227C-6C59BEAB2DF3}"/>
              </a:ext>
            </a:extLst>
          </p:cNvPr>
          <p:cNvSpPr txBox="1"/>
          <p:nvPr/>
        </p:nvSpPr>
        <p:spPr>
          <a:xfrm>
            <a:off x="5741910" y="4757307"/>
            <a:ext cx="6347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生活とのバランスが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取りやすく安定した仕事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1388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445B-C463-D0AC-D55D-DE8D0410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B5F21D-B6F1-85B1-83F9-4C0B3FF1A271}"/>
              </a:ext>
            </a:extLst>
          </p:cNvPr>
          <p:cNvSpPr txBox="1"/>
          <p:nvPr/>
        </p:nvSpPr>
        <p:spPr>
          <a:xfrm>
            <a:off x="0" y="905941"/>
            <a:ext cx="12180887" cy="246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もしも今の自分に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キャッチコピーをつけるとしたら、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どんな言葉をつけますか？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FF262A5-491E-C6A3-BA56-AC72001AFB58}"/>
              </a:ext>
            </a:extLst>
          </p:cNvPr>
          <p:cNvSpPr txBox="1"/>
          <p:nvPr/>
        </p:nvSpPr>
        <p:spPr>
          <a:xfrm>
            <a:off x="1" y="4739183"/>
            <a:ext cx="12180886" cy="76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00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4102-DF7E-736F-F6F4-406E4DEA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1E47C2-CFEF-356F-3E31-1FE197215899}"/>
              </a:ext>
            </a:extLst>
          </p:cNvPr>
          <p:cNvSpPr txBox="1"/>
          <p:nvPr/>
        </p:nvSpPr>
        <p:spPr>
          <a:xfrm>
            <a:off x="0" y="905941"/>
            <a:ext cx="12180888" cy="246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もしもお金や時間を気にすることなく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新しいことに挑戦できるとしたら、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何をやってみたいですか？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39E494-CADE-2329-C572-4BED20B2C5F4}"/>
              </a:ext>
            </a:extLst>
          </p:cNvPr>
          <p:cNvSpPr txBox="1"/>
          <p:nvPr/>
        </p:nvSpPr>
        <p:spPr>
          <a:xfrm>
            <a:off x="1" y="4739183"/>
            <a:ext cx="12180886" cy="76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027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8E32D-BECC-AEDD-4698-95817C319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FFBD28-138E-DB60-92EA-5054BABF69DB}"/>
              </a:ext>
            </a:extLst>
          </p:cNvPr>
          <p:cNvSpPr txBox="1"/>
          <p:nvPr/>
        </p:nvSpPr>
        <p:spPr>
          <a:xfrm>
            <a:off x="0" y="905941"/>
            <a:ext cx="12180888" cy="246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もしも過去の自分に一言だけ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アドバイスをかけるとしたら、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なんて声をかけますか？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F9630F-211A-08B6-F540-C002F03CE591}"/>
              </a:ext>
            </a:extLst>
          </p:cNvPr>
          <p:cNvSpPr txBox="1"/>
          <p:nvPr/>
        </p:nvSpPr>
        <p:spPr>
          <a:xfrm>
            <a:off x="1" y="4739183"/>
            <a:ext cx="12180886" cy="76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218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A032D-B9FA-A4F8-CA62-855CDF273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370EC15-1234-BE60-1314-268B1BB69D74}"/>
              </a:ext>
            </a:extLst>
          </p:cNvPr>
          <p:cNvSpPr txBox="1"/>
          <p:nvPr/>
        </p:nvSpPr>
        <p:spPr>
          <a:xfrm>
            <a:off x="0" y="905941"/>
            <a:ext cx="12180888" cy="18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もしも親になるとしたら、</a:t>
            </a:r>
            <a:endParaRPr kumimoji="1"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kumimoji="1"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どんな親でありたいと思いますか？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FB1D4A6-E24E-EC0B-7FA1-268DE383291D}"/>
              </a:ext>
            </a:extLst>
          </p:cNvPr>
          <p:cNvSpPr txBox="1"/>
          <p:nvPr/>
        </p:nvSpPr>
        <p:spPr>
          <a:xfrm>
            <a:off x="422080" y="3293917"/>
            <a:ext cx="5318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子どものやりたいを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全力で応援する親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7DA008-D635-7FD1-3DAA-EA8D4C2F53C5}"/>
              </a:ext>
            </a:extLst>
          </p:cNvPr>
          <p:cNvSpPr txBox="1"/>
          <p:nvPr/>
        </p:nvSpPr>
        <p:spPr>
          <a:xfrm>
            <a:off x="5931260" y="3293917"/>
            <a:ext cx="61082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ルールや責任を伝えながら、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自立を支える親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AC8FA6-F708-A4CD-A469-C9B6DC092E84}"/>
              </a:ext>
            </a:extLst>
          </p:cNvPr>
          <p:cNvSpPr txBox="1"/>
          <p:nvPr/>
        </p:nvSpPr>
        <p:spPr>
          <a:xfrm>
            <a:off x="681577" y="5121275"/>
            <a:ext cx="4799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 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なんでも話せる、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距離の近い関係の親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8DECA9-6290-8898-FE37-BD371DF94923}"/>
              </a:ext>
            </a:extLst>
          </p:cNvPr>
          <p:cNvSpPr txBox="1"/>
          <p:nvPr/>
        </p:nvSpPr>
        <p:spPr>
          <a:xfrm>
            <a:off x="6165697" y="5121275"/>
            <a:ext cx="5639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 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そばで見守りながら、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安心できる居場所をつくる親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016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A6A0E7-DA0E-1E78-1F10-8175BE75757B}"/>
              </a:ext>
            </a:extLst>
          </p:cNvPr>
          <p:cNvSpPr txBox="1"/>
          <p:nvPr/>
        </p:nvSpPr>
        <p:spPr>
          <a:xfrm>
            <a:off x="0" y="885133"/>
            <a:ext cx="12180887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これからの人生でお金や時間を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使っていきたいことはなんですか？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C12322B-49C2-DC8E-F0DB-7BF84184610B}"/>
              </a:ext>
            </a:extLst>
          </p:cNvPr>
          <p:cNvSpPr txBox="1"/>
          <p:nvPr/>
        </p:nvSpPr>
        <p:spPr>
          <a:xfrm>
            <a:off x="1" y="4169502"/>
            <a:ext cx="12180886" cy="1502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（例：趣味、旅行、勉強など）</a:t>
            </a:r>
            <a:endParaRPr kumimoji="1"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9077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D0893-06BD-6C2F-414D-316EF1B6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EAFF1E-086E-ACA4-5A9A-AD47DF37E6CC}"/>
              </a:ext>
            </a:extLst>
          </p:cNvPr>
          <p:cNvSpPr txBox="1"/>
          <p:nvPr/>
        </p:nvSpPr>
        <p:spPr>
          <a:xfrm>
            <a:off x="464457" y="899169"/>
            <a:ext cx="11263086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働く上で、大切にしていきたいことは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なんですか？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F44BD4-F3C7-D230-C93C-9A33F2217AF9}"/>
              </a:ext>
            </a:extLst>
          </p:cNvPr>
          <p:cNvSpPr txBox="1"/>
          <p:nvPr/>
        </p:nvSpPr>
        <p:spPr>
          <a:xfrm>
            <a:off x="1" y="3835541"/>
            <a:ext cx="12180886" cy="1502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（例：専門性の発揮、ワーク・ライフ・バランス、報酬など）</a:t>
            </a:r>
          </a:p>
        </p:txBody>
      </p:sp>
    </p:spTree>
    <p:extLst>
      <p:ext uri="{BB962C8B-B14F-4D97-AF65-F5344CB8AC3E}">
        <p14:creationId xmlns:p14="http://schemas.microsoft.com/office/powerpoint/2010/main" val="2852996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7075-CADE-DCD8-16E6-FB32F191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066B89-74C7-92D3-C8ED-191B4B6773BB}"/>
              </a:ext>
            </a:extLst>
          </p:cNvPr>
          <p:cNvSpPr txBox="1"/>
          <p:nvPr/>
        </p:nvSpPr>
        <p:spPr>
          <a:xfrm>
            <a:off x="464457" y="905941"/>
            <a:ext cx="112630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恋人や将来のパートナーとは、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どんな関係でいられたら理想ですか？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EDCF81-A79B-6509-8632-BD6ED5C8C3D6}"/>
              </a:ext>
            </a:extLst>
          </p:cNvPr>
          <p:cNvSpPr txBox="1"/>
          <p:nvPr/>
        </p:nvSpPr>
        <p:spPr>
          <a:xfrm>
            <a:off x="1" y="2907098"/>
            <a:ext cx="12180886" cy="299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584575">
              <a:lnSpc>
                <a:spcPct val="150000"/>
              </a:lnSpc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（例：・何でも話し合える関係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584575">
              <a:lnSpc>
                <a:spcPct val="150000"/>
              </a:lnSpc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   　　・自然体でいられる関係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584575">
              <a:lnSpc>
                <a:spcPct val="150000"/>
              </a:lnSpc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   ・それぞれ自立している関係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584575">
              <a:lnSpc>
                <a:spcPct val="150000"/>
              </a:lnSpc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・お互いを高め合える関係など）</a:t>
            </a:r>
            <a:endParaRPr kumimoji="1" lang="ja-JP" altLang="en-US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6471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0CDA6-638F-88AA-AB35-E6E6DA450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BA6F929-33F0-13E6-EC2A-AE084B868A04}"/>
              </a:ext>
            </a:extLst>
          </p:cNvPr>
          <p:cNvSpPr txBox="1"/>
          <p:nvPr/>
        </p:nvSpPr>
        <p:spPr>
          <a:xfrm>
            <a:off x="464457" y="905941"/>
            <a:ext cx="112630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結婚について、今の感覚にいちばん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近いのは？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83C693-1A7D-EA81-7A5D-9F6F7C4F2A07}"/>
              </a:ext>
            </a:extLst>
          </p:cNvPr>
          <p:cNvSpPr txBox="1"/>
          <p:nvPr/>
        </p:nvSpPr>
        <p:spPr>
          <a:xfrm>
            <a:off x="422080" y="2671961"/>
            <a:ext cx="6030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早くからパートナーと結婚し、長い時間をともに過ごしたい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DF14F6-7307-B2D6-138E-27E9FB3E5D38}"/>
              </a:ext>
            </a:extLst>
          </p:cNvPr>
          <p:cNvSpPr txBox="1"/>
          <p:nvPr/>
        </p:nvSpPr>
        <p:spPr>
          <a:xfrm>
            <a:off x="5987833" y="2671961"/>
            <a:ext cx="6030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仕事や生活が落ち着いた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タイミングで結婚したい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A1798B-0C68-0331-1AAA-2E171A00DD62}"/>
              </a:ext>
            </a:extLst>
          </p:cNvPr>
          <p:cNvSpPr txBox="1"/>
          <p:nvPr/>
        </p:nvSpPr>
        <p:spPr>
          <a:xfrm>
            <a:off x="611516" y="4604031"/>
            <a:ext cx="56007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時期や形は決めていないが、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良いパートナーがいれば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考えたい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27ECEE-20AD-8AFB-26A3-607910D0F1E6}"/>
              </a:ext>
            </a:extLst>
          </p:cNvPr>
          <p:cNvSpPr txBox="1"/>
          <p:nvPr/>
        </p:nvSpPr>
        <p:spPr>
          <a:xfrm>
            <a:off x="6166946" y="4608902"/>
            <a:ext cx="5712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今のところ結婚については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考えていない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0926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445B-C463-D0AC-D55D-DE8D0410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B5F21D-B6F1-85B1-83F9-4C0B3FF1A271}"/>
              </a:ext>
            </a:extLst>
          </p:cNvPr>
          <p:cNvSpPr txBox="1"/>
          <p:nvPr/>
        </p:nvSpPr>
        <p:spPr>
          <a:xfrm>
            <a:off x="0" y="905941"/>
            <a:ext cx="12180887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将来の </a:t>
            </a:r>
            <a:r>
              <a:rPr lang="en-US" altLang="ja-JP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"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家族のかたち</a:t>
            </a:r>
            <a:r>
              <a:rPr lang="en-US" altLang="ja-JP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" 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として、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イメージに近いのはどれですか？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30CAD3-5BA1-CCC2-0810-3CA7CDED00EC}"/>
              </a:ext>
            </a:extLst>
          </p:cNvPr>
          <p:cNvSpPr txBox="1"/>
          <p:nvPr/>
        </p:nvSpPr>
        <p:spPr>
          <a:xfrm>
            <a:off x="271250" y="2945341"/>
            <a:ext cx="6030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A.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こどもがいる家庭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を築きたい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88C1A1E-6DD6-6C64-978F-19A5041582B1}"/>
              </a:ext>
            </a:extLst>
          </p:cNvPr>
          <p:cNvSpPr txBox="1"/>
          <p:nvPr/>
        </p:nvSpPr>
        <p:spPr>
          <a:xfrm>
            <a:off x="5910607" y="2945341"/>
            <a:ext cx="6287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B.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こどもを持つかどうかは、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その時の状況に合わせて決めたい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C6FB2A-9894-0894-B980-55BA385580CC}"/>
              </a:ext>
            </a:extLst>
          </p:cNvPr>
          <p:cNvSpPr txBox="1"/>
          <p:nvPr/>
        </p:nvSpPr>
        <p:spPr>
          <a:xfrm>
            <a:off x="488967" y="4877411"/>
            <a:ext cx="5600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C.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今のところ、こどもがいない家庭をイメージしている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5846AD-934E-42B5-2DD4-D64E285A40A2}"/>
              </a:ext>
            </a:extLst>
          </p:cNvPr>
          <p:cNvSpPr txBox="1"/>
          <p:nvPr/>
        </p:nvSpPr>
        <p:spPr>
          <a:xfrm>
            <a:off x="6232935" y="4882282"/>
            <a:ext cx="5712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D.</a:t>
            </a:r>
          </a:p>
          <a:p>
            <a:pPr algn="ctr"/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形式に捉われず、絆を大切にした多様な家族像を考えたい</a:t>
            </a: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925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4102-DF7E-736F-F6F4-406E4DEA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1E47C2-CFEF-356F-3E31-1FE197215899}"/>
              </a:ext>
            </a:extLst>
          </p:cNvPr>
          <p:cNvSpPr txBox="1"/>
          <p:nvPr/>
        </p:nvSpPr>
        <p:spPr>
          <a:xfrm>
            <a:off x="0" y="905941"/>
            <a:ext cx="12180888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もしも住む場所を自由に選べるとしたら、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どんな場所を選びますか？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39E494-CADE-2329-C572-4BED20B2C5F4}"/>
              </a:ext>
            </a:extLst>
          </p:cNvPr>
          <p:cNvSpPr txBox="1"/>
          <p:nvPr/>
        </p:nvSpPr>
        <p:spPr>
          <a:xfrm>
            <a:off x="1" y="2560331"/>
            <a:ext cx="12180886" cy="308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2597150" lvl="1">
              <a:lnSpc>
                <a:spcPct val="150000"/>
              </a:lnSpc>
              <a:tabLst>
                <a:tab pos="2868613" algn="l"/>
              </a:tabLst>
            </a:pPr>
            <a:r>
              <a:rPr kumimoji="1" lang="ja-JP" altLang="en-US" sz="28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</a:t>
            </a: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例：・都心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2597150" lvl="2">
              <a:lnSpc>
                <a:spcPct val="150000"/>
              </a:lnSpc>
              <a:tabLst>
                <a:tab pos="2868613" algn="l"/>
              </a:tabLst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・自然豊かな街</a:t>
            </a:r>
            <a:endParaRPr kumimoji="1"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2597150" lvl="2">
              <a:lnSpc>
                <a:spcPct val="150000"/>
              </a:lnSpc>
              <a:tabLst>
                <a:tab pos="2868613" algn="l"/>
              </a:tabLst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・</a:t>
            </a: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子育て</a:t>
            </a: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支援が充実している街</a:t>
            </a:r>
            <a:endParaRPr kumimoji="1" lang="ja-JP" altLang="en-US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2597150" lvl="2">
              <a:lnSpc>
                <a:spcPct val="150000"/>
              </a:lnSpc>
              <a:tabLst>
                <a:tab pos="2868613" algn="l"/>
              </a:tabLst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・実家の近く</a:t>
            </a: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など）</a:t>
            </a:r>
          </a:p>
        </p:txBody>
      </p:sp>
    </p:spTree>
    <p:extLst>
      <p:ext uri="{BB962C8B-B14F-4D97-AF65-F5344CB8AC3E}">
        <p14:creationId xmlns:p14="http://schemas.microsoft.com/office/powerpoint/2010/main" val="3960959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2B0DB-8AA9-1C12-CAB5-2C803BF8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607046-A615-7D29-5C78-91A13A3EC3E9}"/>
              </a:ext>
            </a:extLst>
          </p:cNvPr>
          <p:cNvSpPr txBox="1"/>
          <p:nvPr/>
        </p:nvSpPr>
        <p:spPr>
          <a:xfrm>
            <a:off x="0" y="905941"/>
            <a:ext cx="12180888" cy="1787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kumimoji="1" lang="en-US" altLang="ja-JP" sz="66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Q.</a:t>
            </a: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数年後の自分を想像するとしたら、</a:t>
            </a:r>
            <a:endParaRPr lang="en-US" altLang="ja-JP" sz="40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spcAft>
                <a:spcPts val="500"/>
              </a:spcAft>
            </a:pPr>
            <a:r>
              <a:rPr lang="ja-JP" altLang="en-US" sz="4000" dirty="0">
                <a:solidFill>
                  <a:srgbClr val="FE7286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どんな毎日だとうれしいですか？</a:t>
            </a:r>
            <a:endParaRPr kumimoji="1" lang="ja-JP" altLang="en-US" sz="3600" dirty="0">
              <a:solidFill>
                <a:srgbClr val="FE728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A656C5-3E56-55BB-28B7-70616B6BDC1A}"/>
              </a:ext>
            </a:extLst>
          </p:cNvPr>
          <p:cNvSpPr txBox="1"/>
          <p:nvPr/>
        </p:nvSpPr>
        <p:spPr>
          <a:xfrm>
            <a:off x="1" y="2907098"/>
            <a:ext cx="12180886" cy="316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自由回答</a:t>
            </a:r>
            <a:endParaRPr lang="en-US" altLang="ja-JP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854450">
              <a:lnSpc>
                <a:spcPct val="150000"/>
              </a:lnSpc>
            </a:pP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（例：・好きなことに</a:t>
            </a: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打ち込む</a:t>
            </a: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日々</a:t>
            </a:r>
            <a:endParaRPr kumimoji="1"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854450">
              <a:lnSpc>
                <a:spcPct val="150000"/>
              </a:lnSpc>
            </a:pPr>
            <a:r>
              <a:rPr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</a:t>
            </a: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・大切な人と笑い合う日々</a:t>
            </a:r>
            <a:endParaRPr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marL="3854450">
              <a:lnSpc>
                <a:spcPct val="150000"/>
              </a:lnSpc>
            </a:pPr>
            <a:r>
              <a:rPr kumimoji="1" lang="ja-JP" altLang="en-US" sz="24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・成長を感じられる毎日など）</a:t>
            </a:r>
            <a:endParaRPr kumimoji="1" lang="en-US" altLang="ja-JP" sz="24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>
              <a:lnSpc>
                <a:spcPct val="150000"/>
              </a:lnSpc>
            </a:pPr>
            <a:endParaRPr kumimoji="1" lang="ja-JP" altLang="en-US" sz="3200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6370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904</Words>
  <Application>Microsoft Office PowerPoint</Application>
  <PresentationFormat>ワイド画面</PresentationFormat>
  <Paragraphs>141</Paragraphs>
  <Slides>21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21</vt:i4>
      </vt:variant>
    </vt:vector>
  </HeadingPairs>
  <TitlesOfParts>
    <vt:vector size="31" baseType="lpstr">
      <vt:lpstr>BIZ UDPゴシック</vt:lpstr>
      <vt:lpstr>Meiryo UI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俣野 桜子 Sakurako Matano</dc:creator>
  <cp:lastModifiedBy>永原 萌 Moe Nagahara</cp:lastModifiedBy>
  <cp:revision>3</cp:revision>
  <dcterms:created xsi:type="dcterms:W3CDTF">2026-03-16T06:50:11Z</dcterms:created>
  <dcterms:modified xsi:type="dcterms:W3CDTF">2026-03-16T08:55:10Z</dcterms:modified>
</cp:coreProperties>
</file>