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sldIdLst>
    <p:sldId id="2147470910" r:id="rId2"/>
    <p:sldId id="2147470911" r:id="rId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18" autoAdjust="0"/>
    <p:restoredTop sz="94660"/>
  </p:normalViewPr>
  <p:slideViewPr>
    <p:cSldViewPr snapToGrid="0" showGuides="1">
      <p:cViewPr varScale="1">
        <p:scale>
          <a:sx n="83" d="100"/>
          <a:sy n="83" d="100"/>
        </p:scale>
        <p:origin x="1219"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4F55BCC9-97F9-4FEC-825C-2A8797DD67AA}" type="datetimeFigureOut">
              <a:rPr kumimoji="1" lang="ja-JP" altLang="en-US" smtClean="0"/>
              <a:t>2026/3/16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EBEC8EB-8D77-4090-9DB1-B47E774C22C2}" type="slidenum">
              <a:rPr kumimoji="1" lang="ja-JP" altLang="en-US" smtClean="0"/>
              <a:t>‹#›</a:t>
            </a:fld>
            <a:endParaRPr kumimoji="1" lang="ja-JP" altLang="en-US"/>
          </a:p>
        </p:txBody>
      </p:sp>
    </p:spTree>
    <p:extLst>
      <p:ext uri="{BB962C8B-B14F-4D97-AF65-F5344CB8AC3E}">
        <p14:creationId xmlns:p14="http://schemas.microsoft.com/office/powerpoint/2010/main" val="3348768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F55BCC9-97F9-4FEC-825C-2A8797DD67AA}" type="datetimeFigureOut">
              <a:rPr kumimoji="1" lang="ja-JP" altLang="en-US" smtClean="0"/>
              <a:t>2026/3/16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EBEC8EB-8D77-4090-9DB1-B47E774C22C2}" type="slidenum">
              <a:rPr kumimoji="1" lang="ja-JP" altLang="en-US" smtClean="0"/>
              <a:t>‹#›</a:t>
            </a:fld>
            <a:endParaRPr kumimoji="1" lang="ja-JP" altLang="en-US"/>
          </a:p>
        </p:txBody>
      </p:sp>
    </p:spTree>
    <p:extLst>
      <p:ext uri="{BB962C8B-B14F-4D97-AF65-F5344CB8AC3E}">
        <p14:creationId xmlns:p14="http://schemas.microsoft.com/office/powerpoint/2010/main" val="6306305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F55BCC9-97F9-4FEC-825C-2A8797DD67AA}" type="datetimeFigureOut">
              <a:rPr kumimoji="1" lang="ja-JP" altLang="en-US" smtClean="0"/>
              <a:t>2026/3/16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EBEC8EB-8D77-4090-9DB1-B47E774C22C2}" type="slidenum">
              <a:rPr kumimoji="1" lang="ja-JP" altLang="en-US" smtClean="0"/>
              <a:t>‹#›</a:t>
            </a:fld>
            <a:endParaRPr kumimoji="1" lang="ja-JP" altLang="en-US"/>
          </a:p>
        </p:txBody>
      </p:sp>
    </p:spTree>
    <p:extLst>
      <p:ext uri="{BB962C8B-B14F-4D97-AF65-F5344CB8AC3E}">
        <p14:creationId xmlns:p14="http://schemas.microsoft.com/office/powerpoint/2010/main" val="4418289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4F55BCC9-97F9-4FEC-825C-2A8797DD67AA}" type="datetimeFigureOut">
              <a:rPr kumimoji="1" lang="ja-JP" altLang="en-US" smtClean="0"/>
              <a:t>2026/3/16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EBEC8EB-8D77-4090-9DB1-B47E774C22C2}" type="slidenum">
              <a:rPr kumimoji="1" lang="ja-JP" altLang="en-US" smtClean="0"/>
              <a:t>‹#›</a:t>
            </a:fld>
            <a:endParaRPr kumimoji="1" lang="ja-JP" altLang="en-US"/>
          </a:p>
        </p:txBody>
      </p:sp>
    </p:spTree>
    <p:extLst>
      <p:ext uri="{BB962C8B-B14F-4D97-AF65-F5344CB8AC3E}">
        <p14:creationId xmlns:p14="http://schemas.microsoft.com/office/powerpoint/2010/main" val="41094578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4F55BCC9-97F9-4FEC-825C-2A8797DD67AA}" type="datetimeFigureOut">
              <a:rPr kumimoji="1" lang="ja-JP" altLang="en-US" smtClean="0"/>
              <a:t>2026/3/16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EEBEC8EB-8D77-4090-9DB1-B47E774C22C2}" type="slidenum">
              <a:rPr kumimoji="1" lang="ja-JP" altLang="en-US" smtClean="0"/>
              <a:t>‹#›</a:t>
            </a:fld>
            <a:endParaRPr kumimoji="1" lang="ja-JP" altLang="en-US"/>
          </a:p>
        </p:txBody>
      </p:sp>
    </p:spTree>
    <p:extLst>
      <p:ext uri="{BB962C8B-B14F-4D97-AF65-F5344CB8AC3E}">
        <p14:creationId xmlns:p14="http://schemas.microsoft.com/office/powerpoint/2010/main" val="16831466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4F55BCC9-97F9-4FEC-825C-2A8797DD67AA}" type="datetimeFigureOut">
              <a:rPr kumimoji="1" lang="ja-JP" altLang="en-US" smtClean="0"/>
              <a:t>2026/3/16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EEBEC8EB-8D77-4090-9DB1-B47E774C22C2}" type="slidenum">
              <a:rPr kumimoji="1" lang="ja-JP" altLang="en-US" smtClean="0"/>
              <a:t>‹#›</a:t>
            </a:fld>
            <a:endParaRPr kumimoji="1" lang="ja-JP" altLang="en-US"/>
          </a:p>
        </p:txBody>
      </p:sp>
    </p:spTree>
    <p:extLst>
      <p:ext uri="{BB962C8B-B14F-4D97-AF65-F5344CB8AC3E}">
        <p14:creationId xmlns:p14="http://schemas.microsoft.com/office/powerpoint/2010/main" val="21274648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55BCC9-97F9-4FEC-825C-2A8797DD67AA}" type="datetimeFigureOut">
              <a:rPr kumimoji="1" lang="ja-JP" altLang="en-US" smtClean="0"/>
              <a:t>2026/3/16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EEBEC8EB-8D77-4090-9DB1-B47E774C22C2}" type="slidenum">
              <a:rPr kumimoji="1" lang="ja-JP" altLang="en-US" smtClean="0"/>
              <a:t>‹#›</a:t>
            </a:fld>
            <a:endParaRPr kumimoji="1" lang="ja-JP" altLang="en-US"/>
          </a:p>
        </p:txBody>
      </p:sp>
    </p:spTree>
    <p:extLst>
      <p:ext uri="{BB962C8B-B14F-4D97-AF65-F5344CB8AC3E}">
        <p14:creationId xmlns:p14="http://schemas.microsoft.com/office/powerpoint/2010/main" val="3164141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F55BCC9-97F9-4FEC-825C-2A8797DD67AA}" type="datetimeFigureOut">
              <a:rPr kumimoji="1" lang="ja-JP" altLang="en-US" smtClean="0"/>
              <a:t>2026/3/16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EBEC8EB-8D77-4090-9DB1-B47E774C22C2}" type="slidenum">
              <a:rPr kumimoji="1" lang="ja-JP" altLang="en-US" smtClean="0"/>
              <a:t>‹#›</a:t>
            </a:fld>
            <a:endParaRPr kumimoji="1" lang="ja-JP" altLang="en-US"/>
          </a:p>
        </p:txBody>
      </p:sp>
    </p:spTree>
    <p:extLst>
      <p:ext uri="{BB962C8B-B14F-4D97-AF65-F5344CB8AC3E}">
        <p14:creationId xmlns:p14="http://schemas.microsoft.com/office/powerpoint/2010/main" val="41509846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F55BCC9-97F9-4FEC-825C-2A8797DD67AA}" type="datetimeFigureOut">
              <a:rPr kumimoji="1" lang="ja-JP" altLang="en-US" smtClean="0"/>
              <a:t>2026/3/16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EBEC8EB-8D77-4090-9DB1-B47E774C22C2}" type="slidenum">
              <a:rPr kumimoji="1" lang="ja-JP" altLang="en-US" smtClean="0"/>
              <a:t>‹#›</a:t>
            </a:fld>
            <a:endParaRPr kumimoji="1" lang="ja-JP" altLang="en-US"/>
          </a:p>
        </p:txBody>
      </p:sp>
    </p:spTree>
    <p:extLst>
      <p:ext uri="{BB962C8B-B14F-4D97-AF65-F5344CB8AC3E}">
        <p14:creationId xmlns:p14="http://schemas.microsoft.com/office/powerpoint/2010/main" val="30232348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F55BCC9-97F9-4FEC-825C-2A8797DD67AA}" type="datetimeFigureOut">
              <a:rPr kumimoji="1" lang="ja-JP" altLang="en-US" smtClean="0"/>
              <a:t>2026/3/16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EBEC8EB-8D77-4090-9DB1-B47E774C22C2}" type="slidenum">
              <a:rPr kumimoji="1" lang="ja-JP" altLang="en-US" smtClean="0"/>
              <a:t>‹#›</a:t>
            </a:fld>
            <a:endParaRPr kumimoji="1" lang="ja-JP" altLang="en-US"/>
          </a:p>
        </p:txBody>
      </p:sp>
    </p:spTree>
    <p:extLst>
      <p:ext uri="{BB962C8B-B14F-4D97-AF65-F5344CB8AC3E}">
        <p14:creationId xmlns:p14="http://schemas.microsoft.com/office/powerpoint/2010/main" val="21897464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F55BCC9-97F9-4FEC-825C-2A8797DD67AA}" type="datetimeFigureOut">
              <a:rPr kumimoji="1" lang="ja-JP" altLang="en-US" smtClean="0"/>
              <a:t>2026/3/16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EBEC8EB-8D77-4090-9DB1-B47E774C22C2}" type="slidenum">
              <a:rPr kumimoji="1" lang="ja-JP" altLang="en-US" smtClean="0"/>
              <a:t>‹#›</a:t>
            </a:fld>
            <a:endParaRPr kumimoji="1" lang="ja-JP" altLang="en-US"/>
          </a:p>
        </p:txBody>
      </p:sp>
    </p:spTree>
    <p:extLst>
      <p:ext uri="{BB962C8B-B14F-4D97-AF65-F5344CB8AC3E}">
        <p14:creationId xmlns:p14="http://schemas.microsoft.com/office/powerpoint/2010/main" val="25807209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6_ユーザー設定レイアウト">
    <p:spTree>
      <p:nvGrpSpPr>
        <p:cNvPr id="1" name=""/>
        <p:cNvGrpSpPr/>
        <p:nvPr/>
      </p:nvGrpSpPr>
      <p:grpSpPr>
        <a:xfrm>
          <a:off x="0" y="0"/>
          <a:ext cx="0" cy="0"/>
          <a:chOff x="0" y="0"/>
          <a:chExt cx="0" cy="0"/>
        </a:xfrm>
      </p:grpSpPr>
      <p:pic>
        <p:nvPicPr>
          <p:cNvPr id="3" name="図 2" descr="テキスト, 手紙&#10;&#10;AI 生成コンテンツは誤りを含む可能性があります。">
            <a:extLst>
              <a:ext uri="{FF2B5EF4-FFF2-40B4-BE49-F238E27FC236}">
                <a16:creationId xmlns:a16="http://schemas.microsoft.com/office/drawing/2014/main" id="{5A7C5D92-09A3-9660-1A43-D2FEE31CCEA4}"/>
              </a:ext>
            </a:extLst>
          </p:cNvPr>
          <p:cNvPicPr>
            <a:picLocks noChangeAspect="1"/>
          </p:cNvPicPr>
          <p:nvPr userDrawn="1"/>
        </p:nvPicPr>
        <p:blipFill>
          <a:blip r:embed="rId2"/>
          <a:srcRect t="95186"/>
          <a:stretch>
            <a:fillRect/>
          </a:stretch>
        </p:blipFill>
        <p:spPr>
          <a:xfrm>
            <a:off x="0" y="-1"/>
            <a:ext cx="9144000" cy="644979"/>
          </a:xfrm>
          <a:prstGeom prst="rect">
            <a:avLst/>
          </a:prstGeom>
          <a:ln w="6350">
            <a:noFill/>
          </a:ln>
        </p:spPr>
      </p:pic>
      <p:sp>
        <p:nvSpPr>
          <p:cNvPr id="7" name="Google Shape;23;p18">
            <a:extLst>
              <a:ext uri="{FF2B5EF4-FFF2-40B4-BE49-F238E27FC236}">
                <a16:creationId xmlns:a16="http://schemas.microsoft.com/office/drawing/2014/main" id="{14F94577-1E84-760A-C0AC-F5F2DA5DD9ED}"/>
              </a:ext>
            </a:extLst>
          </p:cNvPr>
          <p:cNvSpPr txBox="1">
            <a:spLocks noGrp="1"/>
          </p:cNvSpPr>
          <p:nvPr>
            <p:ph type="title"/>
          </p:nvPr>
        </p:nvSpPr>
        <p:spPr>
          <a:xfrm>
            <a:off x="114970" y="99370"/>
            <a:ext cx="6456089" cy="42236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F3F3F"/>
              </a:buClr>
              <a:buSzPts val="1200"/>
              <a:buFont typeface="Meiryo"/>
              <a:buNone/>
              <a:defRPr sz="1050" b="1" i="0">
                <a:solidFill>
                  <a:schemeClr val="tx1"/>
                </a:solidFill>
                <a:latin typeface="みんなの文字ゴStd M" panose="020B0400000000000000" pitchFamily="34" charset="-128"/>
                <a:ea typeface="みんなの文字ゴStd M" panose="020B0400000000000000" pitchFamily="34" charset="-128"/>
                <a:cs typeface="みんなの文字ゴStd M" panose="020B0400000000000000" pitchFamily="34" charset="-128"/>
                <a:sym typeface="Meiry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9" name="Slide Number Placeholder 5">
            <a:extLst>
              <a:ext uri="{FF2B5EF4-FFF2-40B4-BE49-F238E27FC236}">
                <a16:creationId xmlns:a16="http://schemas.microsoft.com/office/drawing/2014/main" id="{F0A5540A-FE4E-DC72-30C8-25C85D395E4F}"/>
              </a:ext>
            </a:extLst>
          </p:cNvPr>
          <p:cNvSpPr txBox="1">
            <a:spLocks/>
          </p:cNvSpPr>
          <p:nvPr userDrawn="1"/>
        </p:nvSpPr>
        <p:spPr>
          <a:xfrm>
            <a:off x="7299081" y="115469"/>
            <a:ext cx="403961" cy="394185"/>
          </a:xfrm>
          <a:prstGeom prst="rect">
            <a:avLst/>
          </a:prstGeom>
        </p:spPr>
        <p:txBody>
          <a:bodyPr vert="horz" lIns="68580" tIns="34290" rIns="68580" bIns="34290" rtlCol="0" anchor="ctr"/>
          <a:lstStyle>
            <a:defPPr>
              <a:defRPr lang="en-US"/>
            </a:defPPr>
            <a:lvl1pPr marL="0" algn="ctr" defTabSz="457200" rtl="0" eaLnBrk="1" latinLnBrk="0" hangingPunct="1">
              <a:defRPr sz="1600" b="1" kern="1200">
                <a:solidFill>
                  <a:schemeClr val="bg1"/>
                </a:solidFill>
                <a:latin typeface="BIZ UDPゴシック" panose="020B0400000000000000" pitchFamily="50" charset="-128"/>
                <a:ea typeface="BIZ UDPゴシック" panose="020B0400000000000000"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kumimoji="1" lang="ja-JP" altLang="en-US" sz="825" b="0">
              <a:solidFill>
                <a:schemeClr val="tx1"/>
              </a:solidFill>
              <a:latin typeface="みんなの文字ゴStd M" panose="020B0400000000000000" pitchFamily="34" charset="-128"/>
              <a:ea typeface="みんなの文字ゴStd M" panose="020B0400000000000000" pitchFamily="34" charset="-128"/>
            </a:endParaRPr>
          </a:p>
        </p:txBody>
      </p:sp>
      <p:sp>
        <p:nvSpPr>
          <p:cNvPr id="10" name="Slide Number Placeholder 5">
            <a:extLst>
              <a:ext uri="{FF2B5EF4-FFF2-40B4-BE49-F238E27FC236}">
                <a16:creationId xmlns:a16="http://schemas.microsoft.com/office/drawing/2014/main" id="{B2A49A5C-E491-92C6-1CDE-026F94994888}"/>
              </a:ext>
            </a:extLst>
          </p:cNvPr>
          <p:cNvSpPr txBox="1">
            <a:spLocks/>
          </p:cNvSpPr>
          <p:nvPr userDrawn="1"/>
        </p:nvSpPr>
        <p:spPr>
          <a:xfrm>
            <a:off x="7703042" y="115469"/>
            <a:ext cx="1361047" cy="394185"/>
          </a:xfrm>
          <a:prstGeom prst="rect">
            <a:avLst/>
          </a:prstGeom>
        </p:spPr>
        <p:txBody>
          <a:bodyPr vert="horz" lIns="68580" tIns="34290" rIns="68580" bIns="34290" rtlCol="0" anchor="ctr"/>
          <a:lstStyle>
            <a:defPPr>
              <a:defRPr lang="en-US"/>
            </a:defPPr>
            <a:lvl1pPr marL="0" algn="ctr" defTabSz="457200" rtl="0" eaLnBrk="1" latinLnBrk="0" hangingPunct="1">
              <a:defRPr sz="1600" b="1" kern="1200">
                <a:solidFill>
                  <a:schemeClr val="bg1"/>
                </a:solidFill>
                <a:latin typeface="BIZ UDPゴシック" panose="020B0400000000000000" pitchFamily="50" charset="-128"/>
                <a:ea typeface="BIZ UDPゴシック" panose="020B0400000000000000"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kumimoji="1" lang="ja-JP" altLang="en-US" sz="825" b="0">
              <a:solidFill>
                <a:schemeClr val="tx1"/>
              </a:solidFill>
              <a:latin typeface="みんなの文字ゴStd M" panose="020B0400000000000000" pitchFamily="34" charset="-128"/>
              <a:ea typeface="みんなの文字ゴStd M" panose="020B0400000000000000" pitchFamily="34" charset="-128"/>
            </a:endParaRPr>
          </a:p>
        </p:txBody>
      </p:sp>
    </p:spTree>
    <p:extLst>
      <p:ext uri="{BB962C8B-B14F-4D97-AF65-F5344CB8AC3E}">
        <p14:creationId xmlns:p14="http://schemas.microsoft.com/office/powerpoint/2010/main" val="285256039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F55BCC9-97F9-4FEC-825C-2A8797DD67AA}" type="datetimeFigureOut">
              <a:rPr kumimoji="1" lang="ja-JP" altLang="en-US" smtClean="0"/>
              <a:t>2026/3/16</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EBEC8EB-8D77-4090-9DB1-B47E774C22C2}" type="slidenum">
              <a:rPr kumimoji="1" lang="ja-JP" altLang="en-US" smtClean="0"/>
              <a:t>‹#›</a:t>
            </a:fld>
            <a:endParaRPr kumimoji="1" lang="ja-JP" altLang="en-US"/>
          </a:p>
        </p:txBody>
      </p:sp>
    </p:spTree>
    <p:extLst>
      <p:ext uri="{BB962C8B-B14F-4D97-AF65-F5344CB8AC3E}">
        <p14:creationId xmlns:p14="http://schemas.microsoft.com/office/powerpoint/2010/main" val="227918273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D6655C-AA7A-899E-70D5-E9775F7E425F}"/>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A24FD4A2-906E-03C4-916B-388B7526DAAF}"/>
              </a:ext>
            </a:extLst>
          </p:cNvPr>
          <p:cNvSpPr>
            <a:spLocks noGrp="1"/>
          </p:cNvSpPr>
          <p:nvPr>
            <p:ph type="title"/>
          </p:nvPr>
        </p:nvSpPr>
        <p:spPr>
          <a:xfrm>
            <a:off x="1343955" y="99370"/>
            <a:ext cx="6456089" cy="422365"/>
          </a:xfrm>
        </p:spPr>
        <p:txBody>
          <a:bodyPr>
            <a:normAutofit/>
          </a:bodyPr>
          <a:lstStyle/>
          <a:p>
            <a:pPr algn="ctr"/>
            <a:r>
              <a:rPr lang="ja-JP" altLang="en-US" sz="2400" dirty="0"/>
              <a:t>価値観ワークシート</a:t>
            </a:r>
            <a:endParaRPr kumimoji="1" lang="ja-JP" altLang="en-US" sz="2400" dirty="0"/>
          </a:p>
        </p:txBody>
      </p:sp>
      <p:sp>
        <p:nvSpPr>
          <p:cNvPr id="6" name="テキスト ボックス 5">
            <a:extLst>
              <a:ext uri="{FF2B5EF4-FFF2-40B4-BE49-F238E27FC236}">
                <a16:creationId xmlns:a16="http://schemas.microsoft.com/office/drawing/2014/main" id="{66966B92-F364-1BEE-1BF4-40AAA7247279}"/>
              </a:ext>
            </a:extLst>
          </p:cNvPr>
          <p:cNvSpPr txBox="1"/>
          <p:nvPr/>
        </p:nvSpPr>
        <p:spPr>
          <a:xfrm>
            <a:off x="367765" y="688544"/>
            <a:ext cx="8458216" cy="412677"/>
          </a:xfrm>
          <a:prstGeom prst="rect">
            <a:avLst/>
          </a:prstGeom>
          <a:noFill/>
        </p:spPr>
        <p:txBody>
          <a:bodyPr wrap="square" rtlCol="0">
            <a:spAutoFit/>
          </a:bodyPr>
          <a:lstStyle/>
          <a:p>
            <a:pPr algn="ctr" defTabSz="685800">
              <a:lnSpc>
                <a:spcPct val="200000"/>
              </a:lnSpc>
              <a:defRPr/>
            </a:pPr>
            <a:r>
              <a:rPr lang="ja-JP" altLang="en-US" sz="1200" dirty="0">
                <a:solidFill>
                  <a:prstClr val="black"/>
                </a:solidFill>
                <a:latin typeface="みんなの文字ゴStd M"/>
                <a:ea typeface="みんなの文字ゴStd M"/>
              </a:rPr>
              <a:t>みなさんは今どんな価値観を大切にしていますか。</a:t>
            </a:r>
            <a:r>
              <a:rPr lang="en-US" altLang="ja-JP" sz="1200" dirty="0">
                <a:solidFill>
                  <a:prstClr val="black"/>
                </a:solidFill>
                <a:latin typeface="みんなの文字ゴStd M"/>
                <a:ea typeface="みんなの文字ゴStd M"/>
              </a:rPr>
              <a:t>1</a:t>
            </a:r>
            <a:r>
              <a:rPr lang="ja-JP" altLang="en-US" sz="1200" dirty="0">
                <a:solidFill>
                  <a:prstClr val="black"/>
                </a:solidFill>
                <a:latin typeface="みんなの文字ゴStd M"/>
                <a:ea typeface="みんなの文字ゴStd M"/>
              </a:rPr>
              <a:t>～</a:t>
            </a:r>
            <a:r>
              <a:rPr lang="en-US" altLang="ja-JP" sz="1200" dirty="0">
                <a:solidFill>
                  <a:prstClr val="black"/>
                </a:solidFill>
                <a:latin typeface="みんなの文字ゴStd M"/>
                <a:ea typeface="みんなの文字ゴStd M"/>
              </a:rPr>
              <a:t>10</a:t>
            </a:r>
            <a:r>
              <a:rPr lang="ja-JP" altLang="en-US" sz="1200" dirty="0">
                <a:solidFill>
                  <a:prstClr val="black"/>
                </a:solidFill>
                <a:latin typeface="みんなの文字ゴStd M"/>
                <a:ea typeface="みんなの文字ゴStd M"/>
              </a:rPr>
              <a:t>点で採点してみよう。</a:t>
            </a:r>
            <a:endParaRPr lang="en-US" altLang="ja-JP" sz="1500" dirty="0">
              <a:solidFill>
                <a:prstClr val="black"/>
              </a:solidFill>
              <a:latin typeface="みんなの文字ゴStd M"/>
              <a:ea typeface="みんなの文字ゴStd M"/>
            </a:endParaRPr>
          </a:p>
        </p:txBody>
      </p:sp>
      <p:sp>
        <p:nvSpPr>
          <p:cNvPr id="3" name="テキスト ボックス 2">
            <a:extLst>
              <a:ext uri="{FF2B5EF4-FFF2-40B4-BE49-F238E27FC236}">
                <a16:creationId xmlns:a16="http://schemas.microsoft.com/office/drawing/2014/main" id="{C56169CC-8032-31BE-3B32-03FA8C30EFCA}"/>
              </a:ext>
            </a:extLst>
          </p:cNvPr>
          <p:cNvSpPr txBox="1"/>
          <p:nvPr/>
        </p:nvSpPr>
        <p:spPr>
          <a:xfrm>
            <a:off x="405242" y="6942646"/>
            <a:ext cx="3036268" cy="2089996"/>
          </a:xfrm>
          <a:prstGeom prst="rect">
            <a:avLst/>
          </a:prstGeom>
          <a:noFill/>
        </p:spPr>
        <p:txBody>
          <a:bodyPr wrap="square" rtlCol="0">
            <a:spAutoFit/>
          </a:bodyPr>
          <a:lstStyle/>
          <a:p>
            <a:pPr defTabSz="685800">
              <a:lnSpc>
                <a:spcPct val="200000"/>
              </a:lnSpc>
              <a:defRPr/>
            </a:pPr>
            <a:r>
              <a:rPr lang="ja-JP" altLang="en-US" sz="825" dirty="0">
                <a:solidFill>
                  <a:prstClr val="black"/>
                </a:solidFill>
                <a:latin typeface="みんなの文字ゴStd M"/>
                <a:ea typeface="みんなの文字ゴStd M"/>
              </a:rPr>
              <a:t>■安定　→雇用や収入の安心、生活基盤の確保。</a:t>
            </a:r>
            <a:endParaRPr lang="en-US" altLang="ja-JP" sz="825" dirty="0">
              <a:solidFill>
                <a:prstClr val="black"/>
              </a:solidFill>
              <a:latin typeface="みんなの文字ゴStd M"/>
              <a:ea typeface="みんなの文字ゴStd M"/>
            </a:endParaRPr>
          </a:p>
          <a:p>
            <a:pPr defTabSz="685800">
              <a:lnSpc>
                <a:spcPct val="200000"/>
              </a:lnSpc>
              <a:defRPr/>
            </a:pPr>
            <a:r>
              <a:rPr lang="ja-JP" altLang="en-US" sz="825" dirty="0">
                <a:solidFill>
                  <a:prstClr val="black"/>
                </a:solidFill>
                <a:latin typeface="みんなの文字ゴStd M"/>
                <a:ea typeface="みんなの文字ゴStd M"/>
              </a:rPr>
              <a:t>■成長　→学びや挑戦を通じたスキルアップ・自己実現。</a:t>
            </a:r>
            <a:endParaRPr lang="en-US" altLang="ja-JP" sz="825" dirty="0">
              <a:solidFill>
                <a:prstClr val="black"/>
              </a:solidFill>
              <a:latin typeface="みんなの文字ゴStd M"/>
              <a:ea typeface="みんなの文字ゴStd M"/>
            </a:endParaRPr>
          </a:p>
          <a:p>
            <a:pPr defTabSz="685800">
              <a:lnSpc>
                <a:spcPct val="200000"/>
              </a:lnSpc>
              <a:defRPr/>
            </a:pPr>
            <a:r>
              <a:rPr lang="ja-JP" altLang="en-US" sz="825" dirty="0">
                <a:solidFill>
                  <a:prstClr val="black"/>
                </a:solidFill>
                <a:latin typeface="みんなの文字ゴStd M"/>
                <a:ea typeface="みんなの文字ゴStd M"/>
              </a:rPr>
              <a:t>■自由　→働き方・生き方の柔軟性、自分らしい選択。</a:t>
            </a:r>
            <a:endParaRPr lang="en-US" altLang="ja-JP" sz="825" dirty="0">
              <a:solidFill>
                <a:prstClr val="black"/>
              </a:solidFill>
              <a:latin typeface="みんなの文字ゴStd M"/>
              <a:ea typeface="みんなの文字ゴStd M"/>
            </a:endParaRPr>
          </a:p>
          <a:p>
            <a:pPr defTabSz="685800">
              <a:lnSpc>
                <a:spcPct val="200000"/>
              </a:lnSpc>
              <a:defRPr/>
            </a:pPr>
            <a:r>
              <a:rPr lang="ja-JP" altLang="en-US" sz="825" dirty="0">
                <a:solidFill>
                  <a:prstClr val="black"/>
                </a:solidFill>
                <a:latin typeface="みんなの文字ゴStd M"/>
                <a:ea typeface="みんなの文字ゴStd M"/>
              </a:rPr>
              <a:t>■人間関係　→家族・友人・職場など人とのつながり・信頼関係。</a:t>
            </a:r>
            <a:endParaRPr lang="en-US" altLang="ja-JP" sz="825" dirty="0">
              <a:solidFill>
                <a:prstClr val="black"/>
              </a:solidFill>
              <a:latin typeface="みんなの文字ゴStd M"/>
              <a:ea typeface="みんなの文字ゴStd M"/>
            </a:endParaRPr>
          </a:p>
          <a:p>
            <a:pPr defTabSz="685800">
              <a:lnSpc>
                <a:spcPct val="200000"/>
              </a:lnSpc>
              <a:defRPr/>
            </a:pPr>
            <a:r>
              <a:rPr lang="ja-JP" altLang="en-US" sz="825" dirty="0">
                <a:solidFill>
                  <a:prstClr val="black"/>
                </a:solidFill>
                <a:latin typeface="みんなの文字ゴStd M"/>
                <a:ea typeface="みんなの文字ゴStd M"/>
              </a:rPr>
              <a:t>■貢献　→社会や他者への影響・意義・やりがい。</a:t>
            </a:r>
            <a:endParaRPr lang="en-US" altLang="ja-JP" sz="825" dirty="0">
              <a:solidFill>
                <a:prstClr val="black"/>
              </a:solidFill>
              <a:latin typeface="みんなの文字ゴStd M"/>
              <a:ea typeface="みんなの文字ゴStd M"/>
            </a:endParaRPr>
          </a:p>
          <a:p>
            <a:pPr defTabSz="685800">
              <a:lnSpc>
                <a:spcPct val="200000"/>
              </a:lnSpc>
              <a:defRPr/>
            </a:pPr>
            <a:r>
              <a:rPr lang="ja-JP" altLang="en-US" sz="825" dirty="0">
                <a:solidFill>
                  <a:prstClr val="black"/>
                </a:solidFill>
                <a:latin typeface="みんなの文字ゴStd M"/>
                <a:ea typeface="みんなの文字ゴStd M"/>
              </a:rPr>
              <a:t>■評価　→社会的地位、承認、成果に対する評価やステータス。</a:t>
            </a:r>
            <a:endParaRPr lang="en-US" altLang="ja-JP" sz="825" dirty="0">
              <a:solidFill>
                <a:prstClr val="black"/>
              </a:solidFill>
              <a:latin typeface="みんなの文字ゴStd M"/>
              <a:ea typeface="みんなの文字ゴStd M"/>
            </a:endParaRPr>
          </a:p>
        </p:txBody>
      </p:sp>
      <p:sp>
        <p:nvSpPr>
          <p:cNvPr id="5" name="テキスト ボックス 4">
            <a:extLst>
              <a:ext uri="{FF2B5EF4-FFF2-40B4-BE49-F238E27FC236}">
                <a16:creationId xmlns:a16="http://schemas.microsoft.com/office/drawing/2014/main" id="{6E27DD05-680D-F6A9-5ACF-96FBEEDD7DC6}"/>
              </a:ext>
            </a:extLst>
          </p:cNvPr>
          <p:cNvSpPr txBox="1"/>
          <p:nvPr/>
        </p:nvSpPr>
        <p:spPr>
          <a:xfrm>
            <a:off x="4085185" y="7008968"/>
            <a:ext cx="4572000" cy="3494546"/>
          </a:xfrm>
          <a:prstGeom prst="rect">
            <a:avLst/>
          </a:prstGeom>
          <a:noFill/>
        </p:spPr>
        <p:txBody>
          <a:bodyPr wrap="square">
            <a:spAutoFit/>
          </a:bodyPr>
          <a:lstStyle/>
          <a:p>
            <a:pPr>
              <a:lnSpc>
                <a:spcPct val="115000"/>
              </a:lnSpc>
              <a:spcBef>
                <a:spcPts val="750"/>
              </a:spcBef>
            </a:pPr>
            <a:r>
              <a:rPr lang="ja-JP" altLang="ja-JP" b="1" dirty="0">
                <a:solidFill>
                  <a:srgbClr val="4F81BD"/>
                </a:solidFill>
                <a:latin typeface="Calibri" panose="020F0502020204030204" pitchFamily="34" charset="0"/>
                <a:ea typeface="ＭＳ ゴシック" panose="020B0609070205080204" pitchFamily="49" charset="-128"/>
                <a:cs typeface="Times New Roman" panose="02020603050405020304" pitchFamily="18" charset="0"/>
              </a:rPr>
              <a:t>記入ガイド</a:t>
            </a:r>
          </a:p>
          <a:p>
            <a:pPr>
              <a:lnSpc>
                <a:spcPct val="115000"/>
              </a:lnSpc>
              <a:spcAft>
                <a:spcPts val="750"/>
              </a:spcAft>
            </a:pPr>
            <a:r>
              <a:rPr lang="ja-JP" altLang="ja-JP" sz="1350" dirty="0">
                <a:latin typeface="Cambria" panose="02040503050406030204" pitchFamily="18" charset="0"/>
                <a:ea typeface="ＭＳ 明朝" panose="02020609040205080304" pitchFamily="17" charset="-128"/>
                <a:cs typeface="Times New Roman" panose="02020603050405020304" pitchFamily="18" charset="0"/>
              </a:rPr>
              <a:t>このワークシートは、過去・現在・未来の「もしも」の問いに答えながら、自分の価値観や人生観を整理し、これからのライフイベントを前向きにとらえるヒントを得るためのものです。</a:t>
            </a:r>
            <a:br>
              <a:rPr lang="en-US" altLang="ja-JP" sz="1350" dirty="0">
                <a:latin typeface="Cambria" panose="02040503050406030204" pitchFamily="18" charset="0"/>
                <a:ea typeface="ＭＳ 明朝" panose="02020609040205080304" pitchFamily="17" charset="-128"/>
                <a:cs typeface="Times New Roman" panose="02020603050405020304" pitchFamily="18" charset="0"/>
              </a:rPr>
            </a:br>
            <a:br>
              <a:rPr lang="en-US" altLang="ja-JP" sz="1350" dirty="0">
                <a:latin typeface="Cambria" panose="02040503050406030204" pitchFamily="18" charset="0"/>
                <a:ea typeface="ＭＳ 明朝" panose="02020609040205080304" pitchFamily="17" charset="-128"/>
                <a:cs typeface="Times New Roman" panose="02020603050405020304" pitchFamily="18" charset="0"/>
              </a:rPr>
            </a:br>
            <a:r>
              <a:rPr lang="ja-JP" altLang="ja-JP" sz="1350" dirty="0">
                <a:latin typeface="Cambria" panose="02040503050406030204" pitchFamily="18" charset="0"/>
                <a:ea typeface="ＭＳ 明朝" panose="02020609040205080304" pitchFamily="17" charset="-128"/>
                <a:cs typeface="Times New Roman" panose="02020603050405020304" pitchFamily="18" charset="0"/>
              </a:rPr>
              <a:t>【書き方のポイント】</a:t>
            </a:r>
            <a:br>
              <a:rPr lang="en-US" altLang="ja-JP" sz="1350" dirty="0">
                <a:latin typeface="Cambria" panose="02040503050406030204" pitchFamily="18" charset="0"/>
                <a:ea typeface="ＭＳ 明朝" panose="02020609040205080304" pitchFamily="17" charset="-128"/>
                <a:cs typeface="Times New Roman" panose="02020603050405020304" pitchFamily="18" charset="0"/>
              </a:rPr>
            </a:br>
            <a:r>
              <a:rPr lang="en-US" altLang="ja-JP" sz="1350" dirty="0">
                <a:latin typeface="Cambria" panose="02040503050406030204" pitchFamily="18" charset="0"/>
                <a:ea typeface="ＭＳ 明朝" panose="02020609040205080304" pitchFamily="17" charset="-128"/>
                <a:cs typeface="Times New Roman" panose="02020603050405020304" pitchFamily="18" charset="0"/>
              </a:rPr>
              <a:t>- </a:t>
            </a:r>
            <a:r>
              <a:rPr lang="ja-JP" altLang="ja-JP" sz="1350" dirty="0">
                <a:latin typeface="Cambria" panose="02040503050406030204" pitchFamily="18" charset="0"/>
                <a:ea typeface="ＭＳ 明朝" panose="02020609040205080304" pitchFamily="17" charset="-128"/>
                <a:cs typeface="Times New Roman" panose="02020603050405020304" pitchFamily="18" charset="0"/>
              </a:rPr>
              <a:t>正解はありません。あなた自身の考えや気持ちを自由に書いてください。</a:t>
            </a:r>
            <a:br>
              <a:rPr lang="en-US" altLang="ja-JP" sz="1350" dirty="0">
                <a:latin typeface="Cambria" panose="02040503050406030204" pitchFamily="18" charset="0"/>
                <a:ea typeface="ＭＳ 明朝" panose="02020609040205080304" pitchFamily="17" charset="-128"/>
                <a:cs typeface="Times New Roman" panose="02020603050405020304" pitchFamily="18" charset="0"/>
              </a:rPr>
            </a:br>
            <a:r>
              <a:rPr lang="en-US" altLang="ja-JP" sz="1350" dirty="0">
                <a:latin typeface="Cambria" panose="02040503050406030204" pitchFamily="18" charset="0"/>
                <a:ea typeface="ＭＳ 明朝" panose="02020609040205080304" pitchFamily="17" charset="-128"/>
                <a:cs typeface="Times New Roman" panose="02020603050405020304" pitchFamily="18" charset="0"/>
              </a:rPr>
              <a:t>- </a:t>
            </a:r>
            <a:r>
              <a:rPr lang="ja-JP" altLang="ja-JP" sz="1350" dirty="0">
                <a:latin typeface="Cambria" panose="02040503050406030204" pitchFamily="18" charset="0"/>
                <a:ea typeface="ＭＳ 明朝" panose="02020609040205080304" pitchFamily="17" charset="-128"/>
                <a:cs typeface="Times New Roman" panose="02020603050405020304" pitchFamily="18" charset="0"/>
              </a:rPr>
              <a:t>他の人と違っていても大丈夫。それがあなたらしさです。</a:t>
            </a:r>
            <a:br>
              <a:rPr lang="en-US" altLang="ja-JP" sz="1350" dirty="0">
                <a:latin typeface="Cambria" panose="02040503050406030204" pitchFamily="18" charset="0"/>
                <a:ea typeface="ＭＳ 明朝" panose="02020609040205080304" pitchFamily="17" charset="-128"/>
                <a:cs typeface="Times New Roman" panose="02020603050405020304" pitchFamily="18" charset="0"/>
              </a:rPr>
            </a:br>
            <a:r>
              <a:rPr lang="en-US" altLang="ja-JP" sz="1350" dirty="0">
                <a:latin typeface="Cambria" panose="02040503050406030204" pitchFamily="18" charset="0"/>
                <a:ea typeface="ＭＳ 明朝" panose="02020609040205080304" pitchFamily="17" charset="-128"/>
                <a:cs typeface="Times New Roman" panose="02020603050405020304" pitchFamily="18" charset="0"/>
              </a:rPr>
              <a:t>- </a:t>
            </a:r>
            <a:r>
              <a:rPr lang="ja-JP" altLang="ja-JP" sz="1350" dirty="0">
                <a:latin typeface="Cambria" panose="02040503050406030204" pitchFamily="18" charset="0"/>
                <a:ea typeface="ＭＳ 明朝" panose="02020609040205080304" pitchFamily="17" charset="-128"/>
                <a:cs typeface="Times New Roman" panose="02020603050405020304" pitchFamily="18" charset="0"/>
              </a:rPr>
              <a:t>思い出した出来事や人、感情などを素直に書いてみましょう。</a:t>
            </a:r>
            <a:br>
              <a:rPr lang="en-US" altLang="ja-JP" sz="1350" dirty="0">
                <a:latin typeface="Cambria" panose="02040503050406030204" pitchFamily="18" charset="0"/>
                <a:ea typeface="ＭＳ 明朝" panose="02020609040205080304" pitchFamily="17" charset="-128"/>
                <a:cs typeface="Times New Roman" panose="02020603050405020304" pitchFamily="18" charset="0"/>
              </a:rPr>
            </a:br>
            <a:r>
              <a:rPr lang="en-US" altLang="ja-JP" sz="1350" dirty="0">
                <a:latin typeface="Cambria" panose="02040503050406030204" pitchFamily="18" charset="0"/>
                <a:ea typeface="ＭＳ 明朝" panose="02020609040205080304" pitchFamily="17" charset="-128"/>
                <a:cs typeface="Times New Roman" panose="02020603050405020304" pitchFamily="18" charset="0"/>
              </a:rPr>
              <a:t>- </a:t>
            </a:r>
            <a:r>
              <a:rPr lang="ja-JP" altLang="ja-JP" sz="1350" dirty="0">
                <a:latin typeface="Cambria" panose="02040503050406030204" pitchFamily="18" charset="0"/>
                <a:ea typeface="ＭＳ 明朝" panose="02020609040205080304" pitchFamily="17" charset="-128"/>
                <a:cs typeface="Times New Roman" panose="02020603050405020304" pitchFamily="18" charset="0"/>
              </a:rPr>
              <a:t>書ききれなくても</a:t>
            </a:r>
            <a:r>
              <a:rPr lang="en-US" altLang="ja-JP" sz="1350" dirty="0">
                <a:latin typeface="Cambria" panose="02040503050406030204" pitchFamily="18" charset="0"/>
                <a:ea typeface="ＭＳ 明朝" panose="02020609040205080304" pitchFamily="17" charset="-128"/>
                <a:cs typeface="Times New Roman" panose="02020603050405020304" pitchFamily="18" charset="0"/>
              </a:rPr>
              <a:t>OK</a:t>
            </a:r>
            <a:r>
              <a:rPr lang="ja-JP" altLang="ja-JP" sz="1350" dirty="0">
                <a:latin typeface="Cambria" panose="02040503050406030204" pitchFamily="18" charset="0"/>
                <a:ea typeface="ＭＳ 明朝" panose="02020609040205080304" pitchFamily="17" charset="-128"/>
                <a:cs typeface="Times New Roman" panose="02020603050405020304" pitchFamily="18" charset="0"/>
              </a:rPr>
              <a:t>。気づいたことをメモするだけでも意味があります。</a:t>
            </a:r>
          </a:p>
        </p:txBody>
      </p:sp>
      <p:grpSp>
        <p:nvGrpSpPr>
          <p:cNvPr id="12" name="グループ化 11">
            <a:extLst>
              <a:ext uri="{FF2B5EF4-FFF2-40B4-BE49-F238E27FC236}">
                <a16:creationId xmlns:a16="http://schemas.microsoft.com/office/drawing/2014/main" id="{D350D8B3-EDF1-E8C4-D95E-D437624A0B69}"/>
              </a:ext>
            </a:extLst>
          </p:cNvPr>
          <p:cNvGrpSpPr/>
          <p:nvPr/>
        </p:nvGrpSpPr>
        <p:grpSpPr>
          <a:xfrm>
            <a:off x="912669" y="1542376"/>
            <a:ext cx="7577996" cy="4827441"/>
            <a:chOff x="1577687" y="1453286"/>
            <a:chExt cx="6345696" cy="4042424"/>
          </a:xfrm>
        </p:grpSpPr>
        <p:cxnSp>
          <p:nvCxnSpPr>
            <p:cNvPr id="32" name="直線コネクタ 31">
              <a:extLst>
                <a:ext uri="{FF2B5EF4-FFF2-40B4-BE49-F238E27FC236}">
                  <a16:creationId xmlns:a16="http://schemas.microsoft.com/office/drawing/2014/main" id="{940BC4E0-AF37-5FC0-659D-E27F57699108}"/>
                </a:ext>
              </a:extLst>
            </p:cNvPr>
            <p:cNvCxnSpPr/>
            <p:nvPr/>
          </p:nvCxnSpPr>
          <p:spPr>
            <a:xfrm flipV="1">
              <a:off x="1940541" y="3454703"/>
              <a:ext cx="5312664" cy="9144"/>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3" name="直線コネクタ 32">
              <a:extLst>
                <a:ext uri="{FF2B5EF4-FFF2-40B4-BE49-F238E27FC236}">
                  <a16:creationId xmlns:a16="http://schemas.microsoft.com/office/drawing/2014/main" id="{E78AF26B-5E69-5809-6672-92024C7BC63C}"/>
                </a:ext>
              </a:extLst>
            </p:cNvPr>
            <p:cNvCxnSpPr/>
            <p:nvPr/>
          </p:nvCxnSpPr>
          <p:spPr>
            <a:xfrm>
              <a:off x="3092113" y="1865933"/>
              <a:ext cx="3115818" cy="3378708"/>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BE0E1174-8BD1-5382-54A4-14ED08C262FC}"/>
                </a:ext>
              </a:extLst>
            </p:cNvPr>
            <p:cNvCxnSpPr/>
            <p:nvPr/>
          </p:nvCxnSpPr>
          <p:spPr>
            <a:xfrm flipV="1">
              <a:off x="3018961" y="1808783"/>
              <a:ext cx="2962656" cy="3493008"/>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 name="直線コネクタ 35">
              <a:extLst>
                <a:ext uri="{FF2B5EF4-FFF2-40B4-BE49-F238E27FC236}">
                  <a16:creationId xmlns:a16="http://schemas.microsoft.com/office/drawing/2014/main" id="{1E395DC7-5004-9BAD-B653-5D04B38A85B3}"/>
                </a:ext>
              </a:extLst>
            </p:cNvPr>
            <p:cNvCxnSpPr/>
            <p:nvPr/>
          </p:nvCxnSpPr>
          <p:spPr>
            <a:xfrm flipV="1">
              <a:off x="3659041" y="2476295"/>
              <a:ext cx="146304" cy="13636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 name="直線コネクタ 36">
              <a:extLst>
                <a:ext uri="{FF2B5EF4-FFF2-40B4-BE49-F238E27FC236}">
                  <a16:creationId xmlns:a16="http://schemas.microsoft.com/office/drawing/2014/main" id="{742063FA-8B8B-F6BA-D3FE-1C46B211DAB5}"/>
                </a:ext>
              </a:extLst>
            </p:cNvPr>
            <p:cNvCxnSpPr/>
            <p:nvPr/>
          </p:nvCxnSpPr>
          <p:spPr>
            <a:xfrm flipH="1" flipV="1">
              <a:off x="5247811" y="2471817"/>
              <a:ext cx="196596" cy="18850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直線コネクタ 37">
              <a:extLst>
                <a:ext uri="{FF2B5EF4-FFF2-40B4-BE49-F238E27FC236}">
                  <a16:creationId xmlns:a16="http://schemas.microsoft.com/office/drawing/2014/main" id="{2AF55AFD-5A41-DD80-764B-ECC5AEDBB7E0}"/>
                </a:ext>
              </a:extLst>
            </p:cNvPr>
            <p:cNvCxnSpPr/>
            <p:nvPr/>
          </p:nvCxnSpPr>
          <p:spPr>
            <a:xfrm flipV="1">
              <a:off x="5304961" y="4272203"/>
              <a:ext cx="146304" cy="13636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9" name="直線コネクタ 38">
              <a:extLst>
                <a:ext uri="{FF2B5EF4-FFF2-40B4-BE49-F238E27FC236}">
                  <a16:creationId xmlns:a16="http://schemas.microsoft.com/office/drawing/2014/main" id="{6B2901B2-BACD-EAF1-5AFC-685AC6738D82}"/>
                </a:ext>
              </a:extLst>
            </p:cNvPr>
            <p:cNvCxnSpPr/>
            <p:nvPr/>
          </p:nvCxnSpPr>
          <p:spPr>
            <a:xfrm flipH="1" flipV="1">
              <a:off x="3732193" y="4258359"/>
              <a:ext cx="196596" cy="18850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0" name="テキスト ボックス 39">
              <a:extLst>
                <a:ext uri="{FF2B5EF4-FFF2-40B4-BE49-F238E27FC236}">
                  <a16:creationId xmlns:a16="http://schemas.microsoft.com/office/drawing/2014/main" id="{5F92E2A7-E25E-81B5-32EF-D8AAAF794965}"/>
                </a:ext>
              </a:extLst>
            </p:cNvPr>
            <p:cNvSpPr txBox="1"/>
            <p:nvPr/>
          </p:nvSpPr>
          <p:spPr>
            <a:xfrm>
              <a:off x="3432727" y="2574593"/>
              <a:ext cx="356616" cy="213585"/>
            </a:xfrm>
            <a:prstGeom prst="rect">
              <a:avLst/>
            </a:prstGeom>
            <a:noFill/>
          </p:spPr>
          <p:txBody>
            <a:bodyPr wrap="square" rtlCol="0">
              <a:spAutoFit/>
            </a:bodyPr>
            <a:lstStyle/>
            <a:p>
              <a:r>
                <a:rPr lang="en-US" altLang="ja-JP" sz="788" b="1" dirty="0">
                  <a:solidFill>
                    <a:schemeClr val="accent1"/>
                  </a:solidFill>
                  <a:latin typeface="メイリオ" panose="020B0604030504040204" pitchFamily="50" charset="-128"/>
                  <a:ea typeface="メイリオ" panose="020B0604030504040204" pitchFamily="50" charset="-128"/>
                </a:rPr>
                <a:t>5</a:t>
              </a:r>
              <a:endParaRPr lang="ja-JP" altLang="en-US" sz="788" b="1" dirty="0">
                <a:solidFill>
                  <a:schemeClr val="accent1"/>
                </a:solidFill>
                <a:latin typeface="メイリオ" panose="020B0604030504040204" pitchFamily="50" charset="-128"/>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B681DABC-CDA8-FD84-3711-4BA623A8BBB9}"/>
                </a:ext>
              </a:extLst>
            </p:cNvPr>
            <p:cNvSpPr txBox="1"/>
            <p:nvPr/>
          </p:nvSpPr>
          <p:spPr>
            <a:xfrm>
              <a:off x="5452471" y="2587289"/>
              <a:ext cx="356616" cy="213585"/>
            </a:xfrm>
            <a:prstGeom prst="rect">
              <a:avLst/>
            </a:prstGeom>
            <a:noFill/>
          </p:spPr>
          <p:txBody>
            <a:bodyPr wrap="square" rtlCol="0">
              <a:spAutoFit/>
            </a:bodyPr>
            <a:lstStyle/>
            <a:p>
              <a:r>
                <a:rPr lang="en-US" altLang="ja-JP" sz="788" b="1" dirty="0">
                  <a:solidFill>
                    <a:schemeClr val="accent1"/>
                  </a:solidFill>
                  <a:latin typeface="メイリオ" panose="020B0604030504040204" pitchFamily="50" charset="-128"/>
                  <a:ea typeface="メイリオ" panose="020B0604030504040204" pitchFamily="50" charset="-128"/>
                </a:rPr>
                <a:t>5</a:t>
              </a:r>
              <a:endParaRPr lang="ja-JP" altLang="en-US" sz="788" b="1" dirty="0">
                <a:solidFill>
                  <a:schemeClr val="accent1"/>
                </a:solidFill>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3EB0EE41-036E-1667-66AE-97DAFE758E03}"/>
                </a:ext>
              </a:extLst>
            </p:cNvPr>
            <p:cNvSpPr txBox="1"/>
            <p:nvPr/>
          </p:nvSpPr>
          <p:spPr>
            <a:xfrm>
              <a:off x="3547027" y="4141027"/>
              <a:ext cx="356616" cy="213585"/>
            </a:xfrm>
            <a:prstGeom prst="rect">
              <a:avLst/>
            </a:prstGeom>
            <a:noFill/>
            <a:ln>
              <a:solidFill>
                <a:schemeClr val="bg1"/>
              </a:solidFill>
            </a:ln>
          </p:spPr>
          <p:txBody>
            <a:bodyPr wrap="square" rtlCol="0">
              <a:spAutoFit/>
            </a:bodyPr>
            <a:lstStyle/>
            <a:p>
              <a:r>
                <a:rPr lang="en-US" altLang="ja-JP" sz="788" b="1" dirty="0">
                  <a:solidFill>
                    <a:schemeClr val="accent1"/>
                  </a:solidFill>
                  <a:latin typeface="メイリオ" panose="020B0604030504040204" pitchFamily="50" charset="-128"/>
                  <a:ea typeface="メイリオ" panose="020B0604030504040204" pitchFamily="50" charset="-128"/>
                </a:rPr>
                <a:t>5</a:t>
              </a:r>
              <a:endParaRPr lang="ja-JP" altLang="en-US" sz="788" b="1" dirty="0">
                <a:solidFill>
                  <a:schemeClr val="accent1"/>
                </a:solidFill>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7495A5A2-0A7B-94C4-F214-BC6C3F013412}"/>
                </a:ext>
              </a:extLst>
            </p:cNvPr>
            <p:cNvSpPr txBox="1"/>
            <p:nvPr/>
          </p:nvSpPr>
          <p:spPr>
            <a:xfrm>
              <a:off x="3064549" y="3547984"/>
              <a:ext cx="356616" cy="213585"/>
            </a:xfrm>
            <a:prstGeom prst="rect">
              <a:avLst/>
            </a:prstGeom>
            <a:noFill/>
          </p:spPr>
          <p:txBody>
            <a:bodyPr wrap="square" rtlCol="0">
              <a:spAutoFit/>
            </a:bodyPr>
            <a:lstStyle/>
            <a:p>
              <a:r>
                <a:rPr lang="en-US" altLang="ja-JP" sz="788" b="1" dirty="0">
                  <a:solidFill>
                    <a:schemeClr val="accent1"/>
                  </a:solidFill>
                  <a:latin typeface="メイリオ" panose="020B0604030504040204" pitchFamily="50" charset="-128"/>
                  <a:ea typeface="メイリオ" panose="020B0604030504040204" pitchFamily="50" charset="-128"/>
                </a:rPr>
                <a:t>5</a:t>
              </a:r>
              <a:endParaRPr lang="ja-JP" altLang="en-US" sz="788" b="1" dirty="0">
                <a:solidFill>
                  <a:schemeClr val="accent1"/>
                </a:solidFill>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D404F17F-4726-E893-7D2E-21D9C73890DD}"/>
                </a:ext>
              </a:extLst>
            </p:cNvPr>
            <p:cNvSpPr txBox="1"/>
            <p:nvPr/>
          </p:nvSpPr>
          <p:spPr>
            <a:xfrm>
              <a:off x="5853963" y="3561303"/>
              <a:ext cx="356616" cy="213585"/>
            </a:xfrm>
            <a:prstGeom prst="rect">
              <a:avLst/>
            </a:prstGeom>
            <a:noFill/>
          </p:spPr>
          <p:txBody>
            <a:bodyPr wrap="square" rtlCol="0">
              <a:spAutoFit/>
            </a:bodyPr>
            <a:lstStyle/>
            <a:p>
              <a:r>
                <a:rPr lang="en-US" altLang="ja-JP" sz="788" b="1" dirty="0">
                  <a:solidFill>
                    <a:schemeClr val="accent1"/>
                  </a:solidFill>
                  <a:latin typeface="メイリオ" panose="020B0604030504040204" pitchFamily="50" charset="-128"/>
                  <a:ea typeface="メイリオ" panose="020B0604030504040204" pitchFamily="50" charset="-128"/>
                </a:rPr>
                <a:t>5</a:t>
              </a:r>
              <a:endParaRPr lang="ja-JP" altLang="en-US" sz="788" b="1" dirty="0">
                <a:solidFill>
                  <a:schemeClr val="accent1"/>
                </a:solidFill>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51C2F67C-239F-5789-73FC-331BE794740B}"/>
                </a:ext>
              </a:extLst>
            </p:cNvPr>
            <p:cNvSpPr txBox="1"/>
            <p:nvPr/>
          </p:nvSpPr>
          <p:spPr>
            <a:xfrm>
              <a:off x="2640328" y="5282125"/>
              <a:ext cx="619220" cy="213585"/>
            </a:xfrm>
            <a:prstGeom prst="rect">
              <a:avLst/>
            </a:prstGeom>
            <a:noFill/>
          </p:spPr>
          <p:txBody>
            <a:bodyPr wrap="square" rtlCol="0">
              <a:spAutoFit/>
            </a:bodyPr>
            <a:lstStyle/>
            <a:p>
              <a:r>
                <a:rPr lang="ja-JP" altLang="en-US" sz="788" b="1" dirty="0">
                  <a:solidFill>
                    <a:schemeClr val="accent1"/>
                  </a:solidFill>
                  <a:latin typeface="メイリオ" panose="020B0604030504040204" pitchFamily="50" charset="-128"/>
                  <a:ea typeface="メイリオ" panose="020B0604030504040204" pitchFamily="50" charset="-128"/>
                </a:rPr>
                <a:t>１０</a:t>
              </a:r>
            </a:p>
          </p:txBody>
        </p:sp>
        <p:cxnSp>
          <p:nvCxnSpPr>
            <p:cNvPr id="48" name="直線コネクタ 47">
              <a:extLst>
                <a:ext uri="{FF2B5EF4-FFF2-40B4-BE49-F238E27FC236}">
                  <a16:creationId xmlns:a16="http://schemas.microsoft.com/office/drawing/2014/main" id="{299EF670-C301-D49A-B13B-EEC850811002}"/>
                </a:ext>
              </a:extLst>
            </p:cNvPr>
            <p:cNvCxnSpPr/>
            <p:nvPr/>
          </p:nvCxnSpPr>
          <p:spPr>
            <a:xfrm flipV="1">
              <a:off x="3152692" y="3387662"/>
              <a:ext cx="0" cy="15236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9" name="直線コネクタ 48">
              <a:extLst>
                <a:ext uri="{FF2B5EF4-FFF2-40B4-BE49-F238E27FC236}">
                  <a16:creationId xmlns:a16="http://schemas.microsoft.com/office/drawing/2014/main" id="{E7364A0C-E693-4E4C-4B07-534E495E30F5}"/>
                </a:ext>
              </a:extLst>
            </p:cNvPr>
            <p:cNvCxnSpPr/>
            <p:nvPr/>
          </p:nvCxnSpPr>
          <p:spPr>
            <a:xfrm flipV="1">
              <a:off x="5968624" y="3387662"/>
              <a:ext cx="0" cy="17980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2" name="正方形/長方形 51">
              <a:extLst>
                <a:ext uri="{FF2B5EF4-FFF2-40B4-BE49-F238E27FC236}">
                  <a16:creationId xmlns:a16="http://schemas.microsoft.com/office/drawing/2014/main" id="{FF9F0E65-DB25-5EDF-8A26-AE210006DCA7}"/>
                </a:ext>
              </a:extLst>
            </p:cNvPr>
            <p:cNvSpPr/>
            <p:nvPr/>
          </p:nvSpPr>
          <p:spPr>
            <a:xfrm>
              <a:off x="2015073" y="1491769"/>
              <a:ext cx="492443" cy="276999"/>
            </a:xfrm>
            <a:prstGeom prst="rect">
              <a:avLst/>
            </a:prstGeom>
          </p:spPr>
          <p:txBody>
            <a:bodyPr wrap="none">
              <a:spAutoFit/>
            </a:bodyPr>
            <a:lstStyle/>
            <a:p>
              <a:pPr fontAlgn="base"/>
              <a:r>
                <a:rPr lang="ja-JP" altLang="en-US" sz="1200" b="1" dirty="0">
                  <a:solidFill>
                    <a:srgbClr val="333333"/>
                  </a:solidFill>
                  <a:latin typeface="メイリオ" panose="020B0604030504040204" pitchFamily="50" charset="-128"/>
                  <a:ea typeface="メイリオ" panose="020B0604030504040204" pitchFamily="50" charset="-128"/>
                </a:rPr>
                <a:t>安定</a:t>
              </a:r>
            </a:p>
          </p:txBody>
        </p:sp>
        <p:sp>
          <p:nvSpPr>
            <p:cNvPr id="53" name="正方形/長方形 52">
              <a:extLst>
                <a:ext uri="{FF2B5EF4-FFF2-40B4-BE49-F238E27FC236}">
                  <a16:creationId xmlns:a16="http://schemas.microsoft.com/office/drawing/2014/main" id="{B1EC415B-42E0-2AD9-1A85-9D5A32845A78}"/>
                </a:ext>
              </a:extLst>
            </p:cNvPr>
            <p:cNvSpPr/>
            <p:nvPr/>
          </p:nvSpPr>
          <p:spPr>
            <a:xfrm>
              <a:off x="5999906" y="1453286"/>
              <a:ext cx="1123258" cy="276999"/>
            </a:xfrm>
            <a:prstGeom prst="rect">
              <a:avLst/>
            </a:prstGeom>
          </p:spPr>
          <p:txBody>
            <a:bodyPr wrap="square">
              <a:spAutoFit/>
            </a:bodyPr>
            <a:lstStyle/>
            <a:p>
              <a:pPr fontAlgn="base"/>
              <a:r>
                <a:rPr lang="ja-JP" altLang="en-US" sz="1200" b="1" dirty="0">
                  <a:solidFill>
                    <a:srgbClr val="333333"/>
                  </a:solidFill>
                  <a:latin typeface="メイリオ" panose="020B0604030504040204" pitchFamily="50" charset="-128"/>
                  <a:ea typeface="メイリオ" panose="020B0604030504040204" pitchFamily="50" charset="-128"/>
                </a:rPr>
                <a:t>成長</a:t>
              </a:r>
            </a:p>
          </p:txBody>
        </p:sp>
        <p:sp>
          <p:nvSpPr>
            <p:cNvPr id="54" name="正方形/長方形 53">
              <a:extLst>
                <a:ext uri="{FF2B5EF4-FFF2-40B4-BE49-F238E27FC236}">
                  <a16:creationId xmlns:a16="http://schemas.microsoft.com/office/drawing/2014/main" id="{438237A5-269E-A0C4-CF14-3DE28FC8AEEF}"/>
                </a:ext>
              </a:extLst>
            </p:cNvPr>
            <p:cNvSpPr/>
            <p:nvPr/>
          </p:nvSpPr>
          <p:spPr>
            <a:xfrm>
              <a:off x="6728885" y="5056043"/>
              <a:ext cx="492443" cy="276999"/>
            </a:xfrm>
            <a:prstGeom prst="rect">
              <a:avLst/>
            </a:prstGeom>
          </p:spPr>
          <p:txBody>
            <a:bodyPr wrap="none">
              <a:spAutoFit/>
            </a:bodyPr>
            <a:lstStyle/>
            <a:p>
              <a:pPr fontAlgn="base"/>
              <a:r>
                <a:rPr lang="ja-JP" altLang="en-US" sz="1200" b="1" dirty="0">
                  <a:solidFill>
                    <a:srgbClr val="333333"/>
                  </a:solidFill>
                  <a:latin typeface="メイリオ" panose="020B0604030504040204" pitchFamily="50" charset="-128"/>
                  <a:ea typeface="メイリオ" panose="020B0604030504040204" pitchFamily="50" charset="-128"/>
                </a:rPr>
                <a:t>自由</a:t>
              </a:r>
            </a:p>
          </p:txBody>
        </p:sp>
        <p:sp>
          <p:nvSpPr>
            <p:cNvPr id="55" name="正方形/長方形 54">
              <a:extLst>
                <a:ext uri="{FF2B5EF4-FFF2-40B4-BE49-F238E27FC236}">
                  <a16:creationId xmlns:a16="http://schemas.microsoft.com/office/drawing/2014/main" id="{F8F6BE31-FA39-34C9-29EE-848E81A43D2F}"/>
                </a:ext>
              </a:extLst>
            </p:cNvPr>
            <p:cNvSpPr/>
            <p:nvPr/>
          </p:nvSpPr>
          <p:spPr>
            <a:xfrm>
              <a:off x="2174031" y="5076296"/>
              <a:ext cx="492443" cy="276999"/>
            </a:xfrm>
            <a:prstGeom prst="rect">
              <a:avLst/>
            </a:prstGeom>
          </p:spPr>
          <p:txBody>
            <a:bodyPr wrap="none">
              <a:spAutoFit/>
            </a:bodyPr>
            <a:lstStyle/>
            <a:p>
              <a:pPr fontAlgn="base"/>
              <a:r>
                <a:rPr lang="ja-JP" altLang="en-US" sz="1200" b="1" dirty="0">
                  <a:solidFill>
                    <a:srgbClr val="333333"/>
                  </a:solidFill>
                  <a:latin typeface="メイリオ" panose="020B0604030504040204" pitchFamily="50" charset="-128"/>
                  <a:ea typeface="メイリオ" panose="020B0604030504040204" pitchFamily="50" charset="-128"/>
                </a:rPr>
                <a:t>評価</a:t>
              </a:r>
            </a:p>
          </p:txBody>
        </p:sp>
        <p:sp>
          <p:nvSpPr>
            <p:cNvPr id="56" name="正方形/長方形 55">
              <a:extLst>
                <a:ext uri="{FF2B5EF4-FFF2-40B4-BE49-F238E27FC236}">
                  <a16:creationId xmlns:a16="http://schemas.microsoft.com/office/drawing/2014/main" id="{E8F40842-6B36-9F6E-16BE-DA5FB863661B}"/>
                </a:ext>
              </a:extLst>
            </p:cNvPr>
            <p:cNvSpPr/>
            <p:nvPr/>
          </p:nvSpPr>
          <p:spPr>
            <a:xfrm>
              <a:off x="1577687" y="3147552"/>
              <a:ext cx="492443" cy="276999"/>
            </a:xfrm>
            <a:prstGeom prst="rect">
              <a:avLst/>
            </a:prstGeom>
          </p:spPr>
          <p:txBody>
            <a:bodyPr wrap="none">
              <a:spAutoFit/>
            </a:bodyPr>
            <a:lstStyle/>
            <a:p>
              <a:pPr fontAlgn="base"/>
              <a:r>
                <a:rPr lang="ja-JP" altLang="en-US" sz="1200" b="1" dirty="0">
                  <a:solidFill>
                    <a:srgbClr val="333333"/>
                  </a:solidFill>
                  <a:latin typeface="メイリオ" panose="020B0604030504040204" pitchFamily="50" charset="-128"/>
                  <a:ea typeface="メイリオ" panose="020B0604030504040204" pitchFamily="50" charset="-128"/>
                </a:rPr>
                <a:t>貢献</a:t>
              </a:r>
              <a:endParaRPr lang="en-US" altLang="ja-JP" sz="1200" b="1" dirty="0">
                <a:solidFill>
                  <a:srgbClr val="333333"/>
                </a:solidFill>
                <a:latin typeface="メイリオ" panose="020B0604030504040204" pitchFamily="50" charset="-128"/>
                <a:ea typeface="メイリオ" panose="020B0604030504040204" pitchFamily="50" charset="-128"/>
              </a:endParaRPr>
            </a:p>
          </p:txBody>
        </p:sp>
        <p:sp>
          <p:nvSpPr>
            <p:cNvPr id="59" name="正方形/長方形 58">
              <a:extLst>
                <a:ext uri="{FF2B5EF4-FFF2-40B4-BE49-F238E27FC236}">
                  <a16:creationId xmlns:a16="http://schemas.microsoft.com/office/drawing/2014/main" id="{B4AF7536-746D-B200-E0A0-67B6973F5B3B}"/>
                </a:ext>
              </a:extLst>
            </p:cNvPr>
            <p:cNvSpPr/>
            <p:nvPr/>
          </p:nvSpPr>
          <p:spPr>
            <a:xfrm>
              <a:off x="7123164" y="3108338"/>
              <a:ext cx="800219" cy="276999"/>
            </a:xfrm>
            <a:prstGeom prst="rect">
              <a:avLst/>
            </a:prstGeom>
          </p:spPr>
          <p:txBody>
            <a:bodyPr wrap="none">
              <a:spAutoFit/>
            </a:bodyPr>
            <a:lstStyle/>
            <a:p>
              <a:pPr fontAlgn="base"/>
              <a:r>
                <a:rPr lang="ja-JP" altLang="en-US" sz="1200" b="1" dirty="0">
                  <a:solidFill>
                    <a:srgbClr val="333333"/>
                  </a:solidFill>
                  <a:latin typeface="メイリオ" panose="020B0604030504040204" pitchFamily="50" charset="-128"/>
                  <a:ea typeface="メイリオ" panose="020B0604030504040204" pitchFamily="50" charset="-128"/>
                </a:rPr>
                <a:t>人間関係</a:t>
              </a:r>
            </a:p>
          </p:txBody>
        </p:sp>
        <p:sp>
          <p:nvSpPr>
            <p:cNvPr id="60" name="テキスト ボックス 59">
              <a:extLst>
                <a:ext uri="{FF2B5EF4-FFF2-40B4-BE49-F238E27FC236}">
                  <a16:creationId xmlns:a16="http://schemas.microsoft.com/office/drawing/2014/main" id="{990B4DFA-3E8C-3866-ED70-5873689EF44F}"/>
                </a:ext>
              </a:extLst>
            </p:cNvPr>
            <p:cNvSpPr txBox="1"/>
            <p:nvPr/>
          </p:nvSpPr>
          <p:spPr>
            <a:xfrm>
              <a:off x="5419318" y="4087855"/>
              <a:ext cx="356616" cy="213585"/>
            </a:xfrm>
            <a:prstGeom prst="rect">
              <a:avLst/>
            </a:prstGeom>
            <a:noFill/>
          </p:spPr>
          <p:txBody>
            <a:bodyPr wrap="square" rtlCol="0">
              <a:spAutoFit/>
            </a:bodyPr>
            <a:lstStyle/>
            <a:p>
              <a:r>
                <a:rPr lang="en-US" altLang="ja-JP" sz="788" b="1" dirty="0">
                  <a:solidFill>
                    <a:schemeClr val="accent1"/>
                  </a:solidFill>
                  <a:latin typeface="メイリオ" panose="020B0604030504040204" pitchFamily="50" charset="-128"/>
                  <a:ea typeface="メイリオ" panose="020B0604030504040204" pitchFamily="50" charset="-128"/>
                </a:rPr>
                <a:t>5</a:t>
              </a:r>
              <a:endParaRPr lang="ja-JP" altLang="en-US" sz="788" b="1" dirty="0">
                <a:solidFill>
                  <a:schemeClr val="accent1"/>
                </a:solidFill>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CEF188A6-BBAA-C306-110C-86A8FE24ECF8}"/>
                </a:ext>
              </a:extLst>
            </p:cNvPr>
            <p:cNvSpPr txBox="1"/>
            <p:nvPr/>
          </p:nvSpPr>
          <p:spPr>
            <a:xfrm>
              <a:off x="6155177" y="5260291"/>
              <a:ext cx="619220" cy="213585"/>
            </a:xfrm>
            <a:prstGeom prst="rect">
              <a:avLst/>
            </a:prstGeom>
            <a:noFill/>
          </p:spPr>
          <p:txBody>
            <a:bodyPr wrap="square" rtlCol="0">
              <a:spAutoFit/>
            </a:bodyPr>
            <a:lstStyle/>
            <a:p>
              <a:r>
                <a:rPr lang="ja-JP" altLang="en-US" sz="788" b="1" dirty="0">
                  <a:solidFill>
                    <a:schemeClr val="accent1"/>
                  </a:solidFill>
                  <a:latin typeface="メイリオ" panose="020B0604030504040204" pitchFamily="50" charset="-128"/>
                  <a:ea typeface="メイリオ" panose="020B0604030504040204" pitchFamily="50" charset="-128"/>
                </a:rPr>
                <a:t>１０</a:t>
              </a:r>
            </a:p>
          </p:txBody>
        </p:sp>
        <p:sp>
          <p:nvSpPr>
            <p:cNvPr id="8" name="テキスト ボックス 7">
              <a:extLst>
                <a:ext uri="{FF2B5EF4-FFF2-40B4-BE49-F238E27FC236}">
                  <a16:creationId xmlns:a16="http://schemas.microsoft.com/office/drawing/2014/main" id="{29D3EF65-1790-006D-D780-F126A40DBB81}"/>
                </a:ext>
              </a:extLst>
            </p:cNvPr>
            <p:cNvSpPr txBox="1"/>
            <p:nvPr/>
          </p:nvSpPr>
          <p:spPr>
            <a:xfrm>
              <a:off x="7280769" y="3463846"/>
              <a:ext cx="619220" cy="213585"/>
            </a:xfrm>
            <a:prstGeom prst="rect">
              <a:avLst/>
            </a:prstGeom>
            <a:noFill/>
          </p:spPr>
          <p:txBody>
            <a:bodyPr wrap="square" rtlCol="0">
              <a:spAutoFit/>
            </a:bodyPr>
            <a:lstStyle/>
            <a:p>
              <a:r>
                <a:rPr lang="ja-JP" altLang="en-US" sz="788" b="1" dirty="0">
                  <a:solidFill>
                    <a:schemeClr val="accent1"/>
                  </a:solidFill>
                  <a:latin typeface="メイリオ" panose="020B0604030504040204" pitchFamily="50" charset="-128"/>
                  <a:ea typeface="メイリオ" panose="020B0604030504040204" pitchFamily="50" charset="-128"/>
                </a:rPr>
                <a:t>１０</a:t>
              </a:r>
            </a:p>
          </p:txBody>
        </p:sp>
        <p:sp>
          <p:nvSpPr>
            <p:cNvPr id="9" name="テキスト ボックス 8">
              <a:extLst>
                <a:ext uri="{FF2B5EF4-FFF2-40B4-BE49-F238E27FC236}">
                  <a16:creationId xmlns:a16="http://schemas.microsoft.com/office/drawing/2014/main" id="{4DB9248A-EE9B-10F4-618A-F0CCA00EEE92}"/>
                </a:ext>
              </a:extLst>
            </p:cNvPr>
            <p:cNvSpPr txBox="1"/>
            <p:nvPr/>
          </p:nvSpPr>
          <p:spPr>
            <a:xfrm>
              <a:off x="6022485" y="1872659"/>
              <a:ext cx="619220" cy="213585"/>
            </a:xfrm>
            <a:prstGeom prst="rect">
              <a:avLst/>
            </a:prstGeom>
            <a:noFill/>
          </p:spPr>
          <p:txBody>
            <a:bodyPr wrap="square" rtlCol="0">
              <a:spAutoFit/>
            </a:bodyPr>
            <a:lstStyle/>
            <a:p>
              <a:r>
                <a:rPr lang="ja-JP" altLang="en-US" sz="788" b="1" dirty="0">
                  <a:solidFill>
                    <a:schemeClr val="accent1"/>
                  </a:solidFill>
                  <a:latin typeface="メイリオ" panose="020B0604030504040204" pitchFamily="50" charset="-128"/>
                  <a:ea typeface="メイリオ" panose="020B0604030504040204" pitchFamily="50" charset="-128"/>
                </a:rPr>
                <a:t>１０</a:t>
              </a:r>
            </a:p>
          </p:txBody>
        </p:sp>
        <p:sp>
          <p:nvSpPr>
            <p:cNvPr id="10" name="テキスト ボックス 9">
              <a:extLst>
                <a:ext uri="{FF2B5EF4-FFF2-40B4-BE49-F238E27FC236}">
                  <a16:creationId xmlns:a16="http://schemas.microsoft.com/office/drawing/2014/main" id="{FFFE8826-A9ED-7BB9-CC38-1A658FD44A47}"/>
                </a:ext>
              </a:extLst>
            </p:cNvPr>
            <p:cNvSpPr txBox="1"/>
            <p:nvPr/>
          </p:nvSpPr>
          <p:spPr>
            <a:xfrm>
              <a:off x="2645010" y="1775213"/>
              <a:ext cx="619220" cy="213585"/>
            </a:xfrm>
            <a:prstGeom prst="rect">
              <a:avLst/>
            </a:prstGeom>
            <a:noFill/>
          </p:spPr>
          <p:txBody>
            <a:bodyPr wrap="square" rtlCol="0">
              <a:spAutoFit/>
            </a:bodyPr>
            <a:lstStyle/>
            <a:p>
              <a:r>
                <a:rPr lang="ja-JP" altLang="en-US" sz="788" b="1" dirty="0">
                  <a:solidFill>
                    <a:schemeClr val="accent1"/>
                  </a:solidFill>
                  <a:latin typeface="メイリオ" panose="020B0604030504040204" pitchFamily="50" charset="-128"/>
                  <a:ea typeface="メイリオ" panose="020B0604030504040204" pitchFamily="50" charset="-128"/>
                </a:rPr>
                <a:t>１０</a:t>
              </a:r>
            </a:p>
          </p:txBody>
        </p:sp>
        <p:sp>
          <p:nvSpPr>
            <p:cNvPr id="11" name="テキスト ボックス 10">
              <a:extLst>
                <a:ext uri="{FF2B5EF4-FFF2-40B4-BE49-F238E27FC236}">
                  <a16:creationId xmlns:a16="http://schemas.microsoft.com/office/drawing/2014/main" id="{FFF15248-94A1-025F-0413-61B03ED1879A}"/>
                </a:ext>
              </a:extLst>
            </p:cNvPr>
            <p:cNvSpPr txBox="1"/>
            <p:nvPr/>
          </p:nvSpPr>
          <p:spPr>
            <a:xfrm>
              <a:off x="1577687" y="3405522"/>
              <a:ext cx="619220" cy="213585"/>
            </a:xfrm>
            <a:prstGeom prst="rect">
              <a:avLst/>
            </a:prstGeom>
            <a:noFill/>
          </p:spPr>
          <p:txBody>
            <a:bodyPr wrap="square" rtlCol="0">
              <a:spAutoFit/>
            </a:bodyPr>
            <a:lstStyle/>
            <a:p>
              <a:r>
                <a:rPr lang="ja-JP" altLang="en-US" sz="788" b="1" dirty="0">
                  <a:solidFill>
                    <a:schemeClr val="accent1"/>
                  </a:solidFill>
                  <a:latin typeface="メイリオ" panose="020B0604030504040204" pitchFamily="50" charset="-128"/>
                  <a:ea typeface="メイリオ" panose="020B0604030504040204" pitchFamily="50" charset="-128"/>
                </a:rPr>
                <a:t>１０</a:t>
              </a:r>
            </a:p>
          </p:txBody>
        </p:sp>
      </p:grpSp>
      <p:sp>
        <p:nvSpPr>
          <p:cNvPr id="13" name="テキスト ボックス 12">
            <a:extLst>
              <a:ext uri="{FF2B5EF4-FFF2-40B4-BE49-F238E27FC236}">
                <a16:creationId xmlns:a16="http://schemas.microsoft.com/office/drawing/2014/main" id="{F61E1C06-E7A1-A2BC-7E67-2A44E74BDC50}"/>
              </a:ext>
            </a:extLst>
          </p:cNvPr>
          <p:cNvSpPr txBox="1"/>
          <p:nvPr/>
        </p:nvSpPr>
        <p:spPr>
          <a:xfrm>
            <a:off x="2635245" y="6358388"/>
            <a:ext cx="8458216" cy="412677"/>
          </a:xfrm>
          <a:prstGeom prst="rect">
            <a:avLst/>
          </a:prstGeom>
          <a:noFill/>
        </p:spPr>
        <p:txBody>
          <a:bodyPr wrap="square" rtlCol="0">
            <a:spAutoFit/>
          </a:bodyPr>
          <a:lstStyle/>
          <a:p>
            <a:pPr algn="ctr" defTabSz="685800">
              <a:lnSpc>
                <a:spcPct val="200000"/>
              </a:lnSpc>
              <a:defRPr/>
            </a:pPr>
            <a:r>
              <a:rPr lang="ja-JP" altLang="en-US" sz="1200" dirty="0">
                <a:solidFill>
                  <a:prstClr val="black"/>
                </a:solidFill>
                <a:latin typeface="みんなの文字ゴStd M"/>
                <a:ea typeface="みんなの文字ゴStd M"/>
              </a:rPr>
              <a:t>ワークシート監修：松坂暢浩 （山形大学 学術研究院 教授）</a:t>
            </a:r>
            <a:endParaRPr lang="en-US" altLang="ja-JP" sz="1500" dirty="0">
              <a:solidFill>
                <a:prstClr val="black"/>
              </a:solidFill>
              <a:latin typeface="みんなの文字ゴStd M"/>
              <a:ea typeface="みんなの文字ゴStd M"/>
            </a:endParaRPr>
          </a:p>
        </p:txBody>
      </p:sp>
    </p:spTree>
    <p:extLst>
      <p:ext uri="{BB962C8B-B14F-4D97-AF65-F5344CB8AC3E}">
        <p14:creationId xmlns:p14="http://schemas.microsoft.com/office/powerpoint/2010/main" val="12156303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74AC1C-8B99-4F97-5287-B3B4BB0C8316}"/>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4627C237-3540-7B15-E8DC-7BD518386F45}"/>
              </a:ext>
            </a:extLst>
          </p:cNvPr>
          <p:cNvSpPr>
            <a:spLocks noGrp="1"/>
          </p:cNvSpPr>
          <p:nvPr>
            <p:ph type="title"/>
          </p:nvPr>
        </p:nvSpPr>
        <p:spPr>
          <a:xfrm>
            <a:off x="1343955" y="99370"/>
            <a:ext cx="6456089" cy="422365"/>
          </a:xfrm>
        </p:spPr>
        <p:txBody>
          <a:bodyPr>
            <a:normAutofit/>
          </a:bodyPr>
          <a:lstStyle/>
          <a:p>
            <a:pPr algn="ctr"/>
            <a:r>
              <a:rPr lang="ja-JP" altLang="en-US" sz="2400" dirty="0"/>
              <a:t>価値観ワークシート（記入ガイド）</a:t>
            </a:r>
            <a:endParaRPr kumimoji="1" lang="ja-JP" altLang="en-US" sz="2400" dirty="0"/>
          </a:p>
        </p:txBody>
      </p:sp>
      <p:sp>
        <p:nvSpPr>
          <p:cNvPr id="5" name="テキスト ボックス 4">
            <a:extLst>
              <a:ext uri="{FF2B5EF4-FFF2-40B4-BE49-F238E27FC236}">
                <a16:creationId xmlns:a16="http://schemas.microsoft.com/office/drawing/2014/main" id="{0CF9CD72-D964-70B3-3AAF-94D30DFDE4D4}"/>
              </a:ext>
            </a:extLst>
          </p:cNvPr>
          <p:cNvSpPr txBox="1"/>
          <p:nvPr/>
        </p:nvSpPr>
        <p:spPr>
          <a:xfrm>
            <a:off x="4309057" y="1599803"/>
            <a:ext cx="4725778" cy="5625899"/>
          </a:xfrm>
          <a:prstGeom prst="rect">
            <a:avLst/>
          </a:prstGeom>
          <a:noFill/>
        </p:spPr>
        <p:txBody>
          <a:bodyPr wrap="square">
            <a:spAutoFit/>
          </a:bodyPr>
          <a:lstStyle/>
          <a:p>
            <a:pPr>
              <a:lnSpc>
                <a:spcPct val="115000"/>
              </a:lnSpc>
              <a:spcBef>
                <a:spcPts val="750"/>
              </a:spcBef>
            </a:pPr>
            <a:r>
              <a:rPr lang="ja-JP" altLang="en-US" sz="1600" b="1" dirty="0">
                <a:solidFill>
                  <a:srgbClr val="4F81BD"/>
                </a:solidFill>
                <a:latin typeface="みんなの文字ゴStd M" panose="020B0400000000000000" pitchFamily="34" charset="-128"/>
                <a:ea typeface="みんなの文字ゴStd M" panose="020B0400000000000000" pitchFamily="34" charset="-128"/>
                <a:cs typeface="Times New Roman" panose="02020603050405020304" pitchFamily="18" charset="0"/>
              </a:rPr>
              <a:t>価値観ワークシート</a:t>
            </a:r>
            <a:r>
              <a:rPr lang="ja-JP" altLang="ja-JP" sz="1600" b="1" dirty="0">
                <a:solidFill>
                  <a:srgbClr val="4F81BD"/>
                </a:solidFill>
                <a:latin typeface="みんなの文字ゴStd M" panose="020B0400000000000000" pitchFamily="34" charset="-128"/>
                <a:ea typeface="みんなの文字ゴStd M" panose="020B0400000000000000" pitchFamily="34" charset="-128"/>
                <a:cs typeface="Times New Roman" panose="02020603050405020304" pitchFamily="18" charset="0"/>
              </a:rPr>
              <a:t>記入ガイド</a:t>
            </a:r>
          </a:p>
          <a:p>
            <a:pPr>
              <a:lnSpc>
                <a:spcPct val="115000"/>
              </a:lnSpc>
              <a:spcAft>
                <a:spcPts val="750"/>
              </a:spcAft>
            </a:pPr>
            <a:r>
              <a:rPr lang="ja-JP" altLang="ja-JP" sz="1200" dirty="0">
                <a:latin typeface="みんなの文字ゴStd M" panose="020B0400000000000000" pitchFamily="34" charset="-128"/>
                <a:ea typeface="みんなの文字ゴStd M" panose="020B0400000000000000" pitchFamily="34" charset="-128"/>
                <a:cs typeface="Times New Roman" panose="02020603050405020304" pitchFamily="18" charset="0"/>
              </a:rPr>
              <a:t>このワークシートは、</a:t>
            </a:r>
            <a:r>
              <a:rPr lang="ja-JP" altLang="en-US" sz="1200" dirty="0">
                <a:latin typeface="みんなの文字ゴStd M" panose="020B0400000000000000" pitchFamily="34" charset="-128"/>
                <a:ea typeface="みんなの文字ゴStd M" panose="020B0400000000000000" pitchFamily="34" charset="-128"/>
                <a:cs typeface="Times New Roman" panose="02020603050405020304" pitchFamily="18" charset="0"/>
              </a:rPr>
              <a:t>他の人の価値観に触れたり、自身の</a:t>
            </a:r>
            <a:r>
              <a:rPr lang="ja-JP" altLang="ja-JP" sz="1200" dirty="0">
                <a:latin typeface="みんなの文字ゴStd M" panose="020B0400000000000000" pitchFamily="34" charset="-128"/>
                <a:ea typeface="みんなの文字ゴStd M" panose="020B0400000000000000" pitchFamily="34" charset="-128"/>
                <a:cs typeface="Times New Roman" panose="02020603050405020304" pitchFamily="18" charset="0"/>
              </a:rPr>
              <a:t>過去・現在・未来の「もしも」の問いに答えながら、自分の価値観や人生観を整理し、これからのライフイベントを前向きにとらえるヒントを得るためのものです。</a:t>
            </a:r>
            <a:endParaRPr lang="en-US" altLang="ja-JP" sz="1200" dirty="0">
              <a:latin typeface="みんなの文字ゴStd M" panose="020B0400000000000000" pitchFamily="34" charset="-128"/>
              <a:ea typeface="みんなの文字ゴStd M" panose="020B0400000000000000" pitchFamily="34" charset="-128"/>
              <a:cs typeface="Times New Roman" panose="02020603050405020304" pitchFamily="18" charset="0"/>
            </a:endParaRPr>
          </a:p>
          <a:p>
            <a:pPr>
              <a:lnSpc>
                <a:spcPct val="115000"/>
              </a:lnSpc>
              <a:spcAft>
                <a:spcPts val="750"/>
              </a:spcAft>
            </a:pPr>
            <a:endParaRPr lang="en-US" altLang="ja-JP" sz="1200" dirty="0">
              <a:latin typeface="みんなの文字ゴStd M" panose="020B0400000000000000" pitchFamily="34" charset="-128"/>
              <a:ea typeface="みんなの文字ゴStd M" panose="020B0400000000000000" pitchFamily="34" charset="-128"/>
              <a:cs typeface="Times New Roman" panose="02020603050405020304" pitchFamily="18" charset="0"/>
            </a:endParaRPr>
          </a:p>
          <a:p>
            <a:pPr>
              <a:lnSpc>
                <a:spcPct val="115000"/>
              </a:lnSpc>
              <a:spcAft>
                <a:spcPts val="750"/>
              </a:spcAft>
            </a:pPr>
            <a:r>
              <a:rPr lang="ja-JP" altLang="ja-JP" sz="1200" dirty="0">
                <a:latin typeface="みんなの文字ゴStd M" panose="020B0400000000000000" pitchFamily="34" charset="-128"/>
                <a:ea typeface="みんなの文字ゴStd M" panose="020B0400000000000000" pitchFamily="34" charset="-128"/>
                <a:cs typeface="Times New Roman" panose="02020603050405020304" pitchFamily="18" charset="0"/>
              </a:rPr>
              <a:t>【書き方のポイント】</a:t>
            </a:r>
            <a:br>
              <a:rPr lang="en-US" altLang="ja-JP" sz="1200" dirty="0">
                <a:latin typeface="みんなの文字ゴStd M" panose="020B0400000000000000" pitchFamily="34" charset="-128"/>
                <a:ea typeface="みんなの文字ゴStd M" panose="020B0400000000000000" pitchFamily="34" charset="-128"/>
                <a:cs typeface="Times New Roman" panose="02020603050405020304" pitchFamily="18" charset="0"/>
              </a:rPr>
            </a:br>
            <a:r>
              <a:rPr lang="en-US" altLang="ja-JP" sz="1200" dirty="0">
                <a:latin typeface="みんなの文字ゴStd M" panose="020B0400000000000000" pitchFamily="34" charset="-128"/>
                <a:ea typeface="みんなの文字ゴStd M" panose="020B0400000000000000" pitchFamily="34" charset="-128"/>
                <a:cs typeface="Times New Roman" panose="02020603050405020304" pitchFamily="18" charset="0"/>
              </a:rPr>
              <a:t> </a:t>
            </a:r>
            <a:r>
              <a:rPr lang="ja-JP" altLang="ja-JP" sz="1200" dirty="0">
                <a:latin typeface="みんなの文字ゴStd M" panose="020B0400000000000000" pitchFamily="34" charset="-128"/>
                <a:ea typeface="みんなの文字ゴStd M" panose="020B0400000000000000" pitchFamily="34" charset="-128"/>
                <a:cs typeface="Times New Roman" panose="02020603050405020304" pitchFamily="18" charset="0"/>
              </a:rPr>
              <a:t>正解はありません。あなた自身の考えや気持</a:t>
            </a:r>
            <a:r>
              <a:rPr lang="ja-JP" altLang="en-US" sz="1200" dirty="0">
                <a:latin typeface="みんなの文字ゴStd M" panose="020B0400000000000000" pitchFamily="34" charset="-128"/>
                <a:ea typeface="みんなの文字ゴStd M" panose="020B0400000000000000" pitchFamily="34" charset="-128"/>
                <a:cs typeface="Times New Roman" panose="02020603050405020304" pitchFamily="18" charset="0"/>
              </a:rPr>
              <a:t>に素直に、直感的に採点してみてください</a:t>
            </a:r>
            <a:r>
              <a:rPr lang="ja-JP" altLang="ja-JP" sz="1200" dirty="0">
                <a:latin typeface="みんなの文字ゴStd M" panose="020B0400000000000000" pitchFamily="34" charset="-128"/>
                <a:ea typeface="みんなの文字ゴStd M" panose="020B0400000000000000" pitchFamily="34" charset="-128"/>
                <a:cs typeface="Times New Roman" panose="02020603050405020304" pitchFamily="18" charset="0"/>
              </a:rPr>
              <a:t>。</a:t>
            </a:r>
            <a:r>
              <a:rPr lang="ja-JP" altLang="en-US" sz="1200" dirty="0">
                <a:latin typeface="みんなの文字ゴStd M" panose="020B0400000000000000" pitchFamily="34" charset="-128"/>
                <a:ea typeface="みんなの文字ゴStd M" panose="020B0400000000000000" pitchFamily="34" charset="-128"/>
                <a:cs typeface="Times New Roman" panose="02020603050405020304" pitchFamily="18" charset="0"/>
              </a:rPr>
              <a:t>各指標は下記の内容を参考にイメージしてみて下さい。</a:t>
            </a:r>
            <a:endParaRPr lang="en-US" altLang="ja-JP" sz="1200" dirty="0">
              <a:latin typeface="みんなの文字ゴStd M" panose="020B0400000000000000" pitchFamily="34" charset="-128"/>
              <a:ea typeface="みんなの文字ゴStd M" panose="020B0400000000000000" pitchFamily="34" charset="-128"/>
              <a:cs typeface="Times New Roman" panose="02020603050405020304" pitchFamily="18" charset="0"/>
            </a:endParaRPr>
          </a:p>
          <a:p>
            <a:pPr>
              <a:lnSpc>
                <a:spcPct val="115000"/>
              </a:lnSpc>
              <a:spcAft>
                <a:spcPts val="750"/>
              </a:spcAft>
            </a:pPr>
            <a:br>
              <a:rPr lang="en-US" altLang="ja-JP" sz="1200" dirty="0">
                <a:latin typeface="みんなの文字ゴStd M" panose="020B0400000000000000" pitchFamily="34" charset="-128"/>
                <a:ea typeface="みんなの文字ゴStd M" panose="020B0400000000000000" pitchFamily="34" charset="-128"/>
                <a:cs typeface="Times New Roman" panose="02020603050405020304" pitchFamily="18" charset="0"/>
              </a:rPr>
            </a:br>
            <a:r>
              <a:rPr lang="ja-JP" altLang="en-US" sz="1200" dirty="0">
                <a:latin typeface="みんなの文字ゴStd M" panose="020B0400000000000000" pitchFamily="34" charset="-128"/>
                <a:ea typeface="みんなの文字ゴStd M" panose="020B0400000000000000" pitchFamily="34" charset="-128"/>
                <a:cs typeface="Times New Roman" panose="02020603050405020304" pitchFamily="18" charset="0"/>
              </a:rPr>
              <a:t>■安定　　　雇用や収入の安心、生活基盤の確保。</a:t>
            </a:r>
          </a:p>
          <a:p>
            <a:pPr>
              <a:lnSpc>
                <a:spcPct val="115000"/>
              </a:lnSpc>
              <a:spcAft>
                <a:spcPts val="750"/>
              </a:spcAft>
            </a:pPr>
            <a:r>
              <a:rPr lang="ja-JP" altLang="en-US" sz="1200" dirty="0">
                <a:latin typeface="みんなの文字ゴStd M" panose="020B0400000000000000" pitchFamily="34" charset="-128"/>
                <a:ea typeface="みんなの文字ゴStd M" panose="020B0400000000000000" pitchFamily="34" charset="-128"/>
                <a:cs typeface="Times New Roman" panose="02020603050405020304" pitchFamily="18" charset="0"/>
              </a:rPr>
              <a:t>■成長　　　学びや挑戦を通じたスキルアップ・自己実現。</a:t>
            </a:r>
          </a:p>
          <a:p>
            <a:pPr>
              <a:lnSpc>
                <a:spcPct val="115000"/>
              </a:lnSpc>
              <a:spcAft>
                <a:spcPts val="750"/>
              </a:spcAft>
            </a:pPr>
            <a:r>
              <a:rPr lang="ja-JP" altLang="en-US" sz="1200" dirty="0">
                <a:latin typeface="みんなの文字ゴStd M" panose="020B0400000000000000" pitchFamily="34" charset="-128"/>
                <a:ea typeface="みんなの文字ゴStd M" panose="020B0400000000000000" pitchFamily="34" charset="-128"/>
                <a:cs typeface="Times New Roman" panose="02020603050405020304" pitchFamily="18" charset="0"/>
              </a:rPr>
              <a:t>■自由　　　働き方・生き方の柔軟性、自分らしい選択。</a:t>
            </a:r>
          </a:p>
          <a:p>
            <a:pPr>
              <a:lnSpc>
                <a:spcPct val="115000"/>
              </a:lnSpc>
              <a:spcAft>
                <a:spcPts val="750"/>
              </a:spcAft>
            </a:pPr>
            <a:r>
              <a:rPr lang="ja-JP" altLang="en-US" sz="1200" dirty="0">
                <a:latin typeface="みんなの文字ゴStd M" panose="020B0400000000000000" pitchFamily="34" charset="-128"/>
                <a:ea typeface="みんなの文字ゴStd M" panose="020B0400000000000000" pitchFamily="34" charset="-128"/>
                <a:cs typeface="Times New Roman" panose="02020603050405020304" pitchFamily="18" charset="0"/>
              </a:rPr>
              <a:t>■人間関係　家族・友人・職場など人とのつながり・信頼関係。</a:t>
            </a:r>
          </a:p>
          <a:p>
            <a:pPr>
              <a:lnSpc>
                <a:spcPct val="115000"/>
              </a:lnSpc>
              <a:spcAft>
                <a:spcPts val="750"/>
              </a:spcAft>
            </a:pPr>
            <a:r>
              <a:rPr lang="ja-JP" altLang="en-US" sz="1200" dirty="0">
                <a:latin typeface="みんなの文字ゴStd M" panose="020B0400000000000000" pitchFamily="34" charset="-128"/>
                <a:ea typeface="みんなの文字ゴStd M" panose="020B0400000000000000" pitchFamily="34" charset="-128"/>
                <a:cs typeface="Times New Roman" panose="02020603050405020304" pitchFamily="18" charset="0"/>
              </a:rPr>
              <a:t>■貢献　　　社会や他者への影響・意義・やりがい。</a:t>
            </a:r>
          </a:p>
          <a:p>
            <a:pPr>
              <a:lnSpc>
                <a:spcPct val="115000"/>
              </a:lnSpc>
              <a:spcAft>
                <a:spcPts val="750"/>
              </a:spcAft>
            </a:pPr>
            <a:r>
              <a:rPr lang="ja-JP" altLang="en-US" sz="1200" dirty="0">
                <a:latin typeface="みんなの文字ゴStd M" panose="020B0400000000000000" pitchFamily="34" charset="-128"/>
                <a:ea typeface="みんなの文字ゴStd M" panose="020B0400000000000000" pitchFamily="34" charset="-128"/>
                <a:cs typeface="Times New Roman" panose="02020603050405020304" pitchFamily="18" charset="0"/>
              </a:rPr>
              <a:t>■評価　　　社会的地位、承認、成果に対する評価・ステータス。</a:t>
            </a:r>
          </a:p>
          <a:p>
            <a:pPr>
              <a:lnSpc>
                <a:spcPct val="115000"/>
              </a:lnSpc>
              <a:spcAft>
                <a:spcPts val="750"/>
              </a:spcAft>
            </a:pPr>
            <a:endParaRPr lang="en-US" altLang="ja-JP" sz="1200" dirty="0">
              <a:latin typeface="みんなの文字ゴStd M" panose="020B0400000000000000" pitchFamily="34" charset="-128"/>
              <a:ea typeface="みんなの文字ゴStd M" panose="020B0400000000000000" pitchFamily="34" charset="-128"/>
              <a:cs typeface="Times New Roman" panose="02020603050405020304" pitchFamily="18" charset="0"/>
            </a:endParaRPr>
          </a:p>
          <a:p>
            <a:pPr>
              <a:lnSpc>
                <a:spcPct val="115000"/>
              </a:lnSpc>
              <a:spcAft>
                <a:spcPts val="750"/>
              </a:spcAft>
            </a:pPr>
            <a:br>
              <a:rPr lang="en-US" altLang="ja-JP" sz="1200" dirty="0">
                <a:latin typeface="みんなの文字ゴStd M" panose="020B0400000000000000" pitchFamily="34" charset="-128"/>
                <a:ea typeface="みんなの文字ゴStd M" panose="020B0400000000000000" pitchFamily="34" charset="-128"/>
                <a:cs typeface="Times New Roman" panose="02020603050405020304" pitchFamily="18" charset="0"/>
              </a:rPr>
            </a:br>
            <a:br>
              <a:rPr lang="en-US" altLang="ja-JP" sz="1200" dirty="0">
                <a:latin typeface="みんなの文字ゴStd M" panose="020B0400000000000000" pitchFamily="34" charset="-128"/>
                <a:ea typeface="みんなの文字ゴStd M" panose="020B0400000000000000" pitchFamily="34" charset="-128"/>
                <a:cs typeface="Times New Roman" panose="02020603050405020304" pitchFamily="18" charset="0"/>
              </a:rPr>
            </a:br>
            <a:endParaRPr lang="ja-JP" altLang="ja-JP" sz="1200" dirty="0">
              <a:latin typeface="みんなの文字ゴStd M" panose="020B0400000000000000" pitchFamily="34" charset="-128"/>
              <a:ea typeface="みんなの文字ゴStd M" panose="020B0400000000000000" pitchFamily="34" charset="-128"/>
              <a:cs typeface="Times New Roman" panose="02020603050405020304" pitchFamily="18" charset="0"/>
            </a:endParaRPr>
          </a:p>
        </p:txBody>
      </p:sp>
      <p:grpSp>
        <p:nvGrpSpPr>
          <p:cNvPr id="3" name="グループ化 2">
            <a:extLst>
              <a:ext uri="{FF2B5EF4-FFF2-40B4-BE49-F238E27FC236}">
                <a16:creationId xmlns:a16="http://schemas.microsoft.com/office/drawing/2014/main" id="{0F5ED0FE-B9CB-4496-87E1-317F82E7F58D}"/>
              </a:ext>
            </a:extLst>
          </p:cNvPr>
          <p:cNvGrpSpPr/>
          <p:nvPr/>
        </p:nvGrpSpPr>
        <p:grpSpPr>
          <a:xfrm>
            <a:off x="368780" y="2294219"/>
            <a:ext cx="3900355" cy="2544721"/>
            <a:chOff x="657015" y="2476210"/>
            <a:chExt cx="3900355" cy="2544721"/>
          </a:xfrm>
        </p:grpSpPr>
        <p:cxnSp>
          <p:nvCxnSpPr>
            <p:cNvPr id="32" name="直線コネクタ 31">
              <a:extLst>
                <a:ext uri="{FF2B5EF4-FFF2-40B4-BE49-F238E27FC236}">
                  <a16:creationId xmlns:a16="http://schemas.microsoft.com/office/drawing/2014/main" id="{7808CC72-5ABF-5474-7C59-A26997ECEA7E}"/>
                </a:ext>
              </a:extLst>
            </p:cNvPr>
            <p:cNvCxnSpPr/>
            <p:nvPr/>
          </p:nvCxnSpPr>
          <p:spPr>
            <a:xfrm flipV="1">
              <a:off x="973621" y="3847332"/>
              <a:ext cx="2998861" cy="9144"/>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3" name="直線コネクタ 32">
              <a:extLst>
                <a:ext uri="{FF2B5EF4-FFF2-40B4-BE49-F238E27FC236}">
                  <a16:creationId xmlns:a16="http://schemas.microsoft.com/office/drawing/2014/main" id="{14ED832B-503C-199C-1D03-2E707CCBDD73}"/>
                </a:ext>
              </a:extLst>
            </p:cNvPr>
            <p:cNvCxnSpPr>
              <a:cxnSpLocks/>
              <a:endCxn id="47" idx="0"/>
            </p:cNvCxnSpPr>
            <p:nvPr/>
          </p:nvCxnSpPr>
          <p:spPr>
            <a:xfrm>
              <a:off x="1551997" y="2957109"/>
              <a:ext cx="1892530" cy="178716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25B9BD00-E2A4-96F2-746B-490786305BB1}"/>
                </a:ext>
              </a:extLst>
            </p:cNvPr>
            <p:cNvCxnSpPr/>
            <p:nvPr/>
          </p:nvCxnSpPr>
          <p:spPr>
            <a:xfrm flipV="1">
              <a:off x="1635166" y="2925395"/>
              <a:ext cx="1672342" cy="179246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5" name="テキスト ボックス 34">
              <a:extLst>
                <a:ext uri="{FF2B5EF4-FFF2-40B4-BE49-F238E27FC236}">
                  <a16:creationId xmlns:a16="http://schemas.microsoft.com/office/drawing/2014/main" id="{9EFE6E8B-A764-FE4F-6080-3145E99DF06A}"/>
                </a:ext>
              </a:extLst>
            </p:cNvPr>
            <p:cNvSpPr txBox="1"/>
            <p:nvPr/>
          </p:nvSpPr>
          <p:spPr>
            <a:xfrm>
              <a:off x="1201869" y="2739088"/>
              <a:ext cx="433297" cy="213585"/>
            </a:xfrm>
            <a:prstGeom prst="rect">
              <a:avLst/>
            </a:prstGeom>
            <a:noFill/>
          </p:spPr>
          <p:txBody>
            <a:bodyPr wrap="square" rtlCol="0">
              <a:spAutoFit/>
            </a:bodyPr>
            <a:lstStyle/>
            <a:p>
              <a:r>
                <a:rPr lang="ja-JP" altLang="en-US" sz="788" b="1" dirty="0">
                  <a:solidFill>
                    <a:schemeClr val="accent1"/>
                  </a:solidFill>
                  <a:latin typeface="メイリオ" panose="020B0604030504040204" pitchFamily="50" charset="-128"/>
                  <a:ea typeface="メイリオ" panose="020B0604030504040204" pitchFamily="50" charset="-128"/>
                </a:rPr>
                <a:t>１０</a:t>
              </a:r>
            </a:p>
          </p:txBody>
        </p:sp>
        <p:cxnSp>
          <p:nvCxnSpPr>
            <p:cNvPr id="36" name="直線コネクタ 35">
              <a:extLst>
                <a:ext uri="{FF2B5EF4-FFF2-40B4-BE49-F238E27FC236}">
                  <a16:creationId xmlns:a16="http://schemas.microsoft.com/office/drawing/2014/main" id="{80D75A0C-C6F0-BBBC-9CFF-0BE25951957A}"/>
                </a:ext>
              </a:extLst>
            </p:cNvPr>
            <p:cNvCxnSpPr/>
            <p:nvPr/>
          </p:nvCxnSpPr>
          <p:spPr>
            <a:xfrm flipV="1">
              <a:off x="1920485" y="3282366"/>
              <a:ext cx="146304" cy="13636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 name="直線コネクタ 36">
              <a:extLst>
                <a:ext uri="{FF2B5EF4-FFF2-40B4-BE49-F238E27FC236}">
                  <a16:creationId xmlns:a16="http://schemas.microsoft.com/office/drawing/2014/main" id="{C4C6C2DE-88B2-EEB6-AAEE-9C608457E72D}"/>
                </a:ext>
              </a:extLst>
            </p:cNvPr>
            <p:cNvCxnSpPr/>
            <p:nvPr/>
          </p:nvCxnSpPr>
          <p:spPr>
            <a:xfrm flipH="1" flipV="1">
              <a:off x="2811357" y="3289486"/>
              <a:ext cx="196596" cy="18850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直線コネクタ 37">
              <a:extLst>
                <a:ext uri="{FF2B5EF4-FFF2-40B4-BE49-F238E27FC236}">
                  <a16:creationId xmlns:a16="http://schemas.microsoft.com/office/drawing/2014/main" id="{9005CE8D-398D-FD82-9C33-102547BE6407}"/>
                </a:ext>
              </a:extLst>
            </p:cNvPr>
            <p:cNvCxnSpPr/>
            <p:nvPr/>
          </p:nvCxnSpPr>
          <p:spPr>
            <a:xfrm flipV="1">
              <a:off x="2918824" y="4262899"/>
              <a:ext cx="146304" cy="13636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9" name="直線コネクタ 38">
              <a:extLst>
                <a:ext uri="{FF2B5EF4-FFF2-40B4-BE49-F238E27FC236}">
                  <a16:creationId xmlns:a16="http://schemas.microsoft.com/office/drawing/2014/main" id="{8C7072F1-E069-66ED-5256-4BE57B2F798B}"/>
                </a:ext>
              </a:extLst>
            </p:cNvPr>
            <p:cNvCxnSpPr/>
            <p:nvPr/>
          </p:nvCxnSpPr>
          <p:spPr>
            <a:xfrm flipH="1" flipV="1">
              <a:off x="1930190" y="4225821"/>
              <a:ext cx="196596" cy="18850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0" name="テキスト ボックス 39">
              <a:extLst>
                <a:ext uri="{FF2B5EF4-FFF2-40B4-BE49-F238E27FC236}">
                  <a16:creationId xmlns:a16="http://schemas.microsoft.com/office/drawing/2014/main" id="{388E477C-8481-8913-F0A9-2D83A7C3B0A3}"/>
                </a:ext>
              </a:extLst>
            </p:cNvPr>
            <p:cNvSpPr txBox="1"/>
            <p:nvPr/>
          </p:nvSpPr>
          <p:spPr>
            <a:xfrm>
              <a:off x="2021718" y="3170152"/>
              <a:ext cx="356616" cy="213585"/>
            </a:xfrm>
            <a:prstGeom prst="rect">
              <a:avLst/>
            </a:prstGeom>
            <a:noFill/>
          </p:spPr>
          <p:txBody>
            <a:bodyPr wrap="square" rtlCol="0">
              <a:spAutoFit/>
            </a:bodyPr>
            <a:lstStyle/>
            <a:p>
              <a:r>
                <a:rPr lang="en-US" altLang="ja-JP" sz="788" b="1" dirty="0">
                  <a:solidFill>
                    <a:schemeClr val="accent1"/>
                  </a:solidFill>
                  <a:latin typeface="メイリオ" panose="020B0604030504040204" pitchFamily="50" charset="-128"/>
                  <a:ea typeface="メイリオ" panose="020B0604030504040204" pitchFamily="50" charset="-128"/>
                </a:rPr>
                <a:t>5</a:t>
              </a:r>
              <a:endParaRPr lang="ja-JP" altLang="en-US" sz="788" b="1" dirty="0">
                <a:solidFill>
                  <a:schemeClr val="accent1"/>
                </a:solidFill>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DB534712-19AC-8EF1-D772-1F86A1278D39}"/>
                </a:ext>
              </a:extLst>
            </p:cNvPr>
            <p:cNvSpPr txBox="1"/>
            <p:nvPr/>
          </p:nvSpPr>
          <p:spPr>
            <a:xfrm>
              <a:off x="3323853" y="2750947"/>
              <a:ext cx="433297" cy="213585"/>
            </a:xfrm>
            <a:prstGeom prst="rect">
              <a:avLst/>
            </a:prstGeom>
            <a:noFill/>
          </p:spPr>
          <p:txBody>
            <a:bodyPr wrap="square" rtlCol="0">
              <a:spAutoFit/>
            </a:bodyPr>
            <a:lstStyle/>
            <a:p>
              <a:r>
                <a:rPr lang="ja-JP" altLang="en-US" sz="788" b="1" dirty="0">
                  <a:solidFill>
                    <a:schemeClr val="accent1"/>
                  </a:solidFill>
                  <a:latin typeface="メイリオ" panose="020B0604030504040204" pitchFamily="50" charset="-128"/>
                  <a:ea typeface="メイリオ" panose="020B0604030504040204" pitchFamily="50" charset="-128"/>
                </a:rPr>
                <a:t>１０</a:t>
              </a:r>
            </a:p>
          </p:txBody>
        </p:sp>
        <p:sp>
          <p:nvSpPr>
            <p:cNvPr id="42" name="テキスト ボックス 41">
              <a:extLst>
                <a:ext uri="{FF2B5EF4-FFF2-40B4-BE49-F238E27FC236}">
                  <a16:creationId xmlns:a16="http://schemas.microsoft.com/office/drawing/2014/main" id="{CE86B3BF-02D9-51D5-E8B6-12524B0DFE06}"/>
                </a:ext>
              </a:extLst>
            </p:cNvPr>
            <p:cNvSpPr txBox="1"/>
            <p:nvPr/>
          </p:nvSpPr>
          <p:spPr>
            <a:xfrm>
              <a:off x="2600474" y="3166093"/>
              <a:ext cx="356616" cy="213585"/>
            </a:xfrm>
            <a:prstGeom prst="rect">
              <a:avLst/>
            </a:prstGeom>
            <a:noFill/>
          </p:spPr>
          <p:txBody>
            <a:bodyPr wrap="square" rtlCol="0">
              <a:spAutoFit/>
            </a:bodyPr>
            <a:lstStyle/>
            <a:p>
              <a:r>
                <a:rPr lang="en-US" altLang="ja-JP" sz="788" b="1" dirty="0">
                  <a:solidFill>
                    <a:schemeClr val="accent1"/>
                  </a:solidFill>
                  <a:latin typeface="メイリオ" panose="020B0604030504040204" pitchFamily="50" charset="-128"/>
                  <a:ea typeface="メイリオ" panose="020B0604030504040204" pitchFamily="50" charset="-128"/>
                </a:rPr>
                <a:t>5</a:t>
              </a:r>
              <a:endParaRPr lang="ja-JP" altLang="en-US" sz="788" b="1" dirty="0">
                <a:solidFill>
                  <a:schemeClr val="accent1"/>
                </a:solidFill>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2A609B45-CE62-07F2-EE62-BAF214AFCF82}"/>
                </a:ext>
              </a:extLst>
            </p:cNvPr>
            <p:cNvSpPr txBox="1"/>
            <p:nvPr/>
          </p:nvSpPr>
          <p:spPr>
            <a:xfrm>
              <a:off x="2161434" y="4423157"/>
              <a:ext cx="356616" cy="213585"/>
            </a:xfrm>
            <a:prstGeom prst="rect">
              <a:avLst/>
            </a:prstGeom>
            <a:noFill/>
            <a:ln>
              <a:solidFill>
                <a:schemeClr val="bg1"/>
              </a:solidFill>
            </a:ln>
          </p:spPr>
          <p:txBody>
            <a:bodyPr wrap="square" rtlCol="0">
              <a:spAutoFit/>
            </a:bodyPr>
            <a:lstStyle/>
            <a:p>
              <a:r>
                <a:rPr lang="en-US" altLang="ja-JP" sz="788" b="1" dirty="0">
                  <a:solidFill>
                    <a:schemeClr val="accent1"/>
                  </a:solidFill>
                  <a:latin typeface="メイリオ" panose="020B0604030504040204" pitchFamily="50" charset="-128"/>
                  <a:ea typeface="メイリオ" panose="020B0604030504040204" pitchFamily="50" charset="-128"/>
                </a:rPr>
                <a:t>5</a:t>
              </a:r>
              <a:endParaRPr lang="ja-JP" altLang="en-US" sz="788" b="1" dirty="0">
                <a:solidFill>
                  <a:schemeClr val="accent1"/>
                </a:solidFill>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DE9AE58A-DCC1-B471-8972-656607EFE402}"/>
                </a:ext>
              </a:extLst>
            </p:cNvPr>
            <p:cNvSpPr txBox="1"/>
            <p:nvPr/>
          </p:nvSpPr>
          <p:spPr>
            <a:xfrm>
              <a:off x="1606470" y="3940613"/>
              <a:ext cx="356616" cy="213585"/>
            </a:xfrm>
            <a:prstGeom prst="rect">
              <a:avLst/>
            </a:prstGeom>
            <a:noFill/>
          </p:spPr>
          <p:txBody>
            <a:bodyPr wrap="square" rtlCol="0">
              <a:spAutoFit/>
            </a:bodyPr>
            <a:lstStyle/>
            <a:p>
              <a:r>
                <a:rPr lang="en-US" altLang="ja-JP" sz="788" b="1" dirty="0">
                  <a:solidFill>
                    <a:schemeClr val="accent1"/>
                  </a:solidFill>
                  <a:latin typeface="メイリオ" panose="020B0604030504040204" pitchFamily="50" charset="-128"/>
                  <a:ea typeface="メイリオ" panose="020B0604030504040204" pitchFamily="50" charset="-128"/>
                </a:rPr>
                <a:t>5</a:t>
              </a:r>
              <a:endParaRPr lang="ja-JP" altLang="en-US" sz="788" b="1" dirty="0">
                <a:solidFill>
                  <a:schemeClr val="accent1"/>
                </a:solidFill>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F65B18BD-5F48-97AA-4E02-1E82B80886C6}"/>
                </a:ext>
              </a:extLst>
            </p:cNvPr>
            <p:cNvSpPr txBox="1"/>
            <p:nvPr/>
          </p:nvSpPr>
          <p:spPr>
            <a:xfrm>
              <a:off x="3166729" y="3957767"/>
              <a:ext cx="356616" cy="213585"/>
            </a:xfrm>
            <a:prstGeom prst="rect">
              <a:avLst/>
            </a:prstGeom>
            <a:noFill/>
          </p:spPr>
          <p:txBody>
            <a:bodyPr wrap="square" rtlCol="0">
              <a:spAutoFit/>
            </a:bodyPr>
            <a:lstStyle/>
            <a:p>
              <a:r>
                <a:rPr lang="en-US" altLang="ja-JP" sz="788" b="1" dirty="0">
                  <a:solidFill>
                    <a:schemeClr val="accent1"/>
                  </a:solidFill>
                  <a:latin typeface="メイリオ" panose="020B0604030504040204" pitchFamily="50" charset="-128"/>
                  <a:ea typeface="メイリオ" panose="020B0604030504040204" pitchFamily="50" charset="-128"/>
                </a:rPr>
                <a:t>5</a:t>
              </a:r>
              <a:endParaRPr lang="ja-JP" altLang="en-US" sz="788" b="1" dirty="0">
                <a:solidFill>
                  <a:schemeClr val="accent1"/>
                </a:solidFill>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66F7498C-525E-7E1F-722A-3D3E9E3E12CF}"/>
                </a:ext>
              </a:extLst>
            </p:cNvPr>
            <p:cNvSpPr txBox="1"/>
            <p:nvPr/>
          </p:nvSpPr>
          <p:spPr>
            <a:xfrm>
              <a:off x="1427135" y="4765186"/>
              <a:ext cx="416062" cy="213585"/>
            </a:xfrm>
            <a:prstGeom prst="rect">
              <a:avLst/>
            </a:prstGeom>
            <a:noFill/>
          </p:spPr>
          <p:txBody>
            <a:bodyPr wrap="square" rtlCol="0">
              <a:spAutoFit/>
            </a:bodyPr>
            <a:lstStyle/>
            <a:p>
              <a:r>
                <a:rPr lang="ja-JP" altLang="en-US" sz="788" b="1" dirty="0">
                  <a:solidFill>
                    <a:schemeClr val="accent1"/>
                  </a:solidFill>
                  <a:latin typeface="メイリオ" panose="020B0604030504040204" pitchFamily="50" charset="-128"/>
                  <a:ea typeface="メイリオ" panose="020B0604030504040204" pitchFamily="50" charset="-128"/>
                </a:rPr>
                <a:t>１０</a:t>
              </a:r>
            </a:p>
          </p:txBody>
        </p:sp>
        <p:sp>
          <p:nvSpPr>
            <p:cNvPr id="47" name="テキスト ボックス 46">
              <a:extLst>
                <a:ext uri="{FF2B5EF4-FFF2-40B4-BE49-F238E27FC236}">
                  <a16:creationId xmlns:a16="http://schemas.microsoft.com/office/drawing/2014/main" id="{65988781-C66A-E18A-373C-32BCBFFEF408}"/>
                </a:ext>
              </a:extLst>
            </p:cNvPr>
            <p:cNvSpPr txBox="1"/>
            <p:nvPr/>
          </p:nvSpPr>
          <p:spPr>
            <a:xfrm>
              <a:off x="3236496" y="4744269"/>
              <a:ext cx="416062" cy="213585"/>
            </a:xfrm>
            <a:prstGeom prst="rect">
              <a:avLst/>
            </a:prstGeom>
            <a:noFill/>
          </p:spPr>
          <p:txBody>
            <a:bodyPr wrap="square" rtlCol="0">
              <a:spAutoFit/>
            </a:bodyPr>
            <a:lstStyle/>
            <a:p>
              <a:r>
                <a:rPr lang="ja-JP" altLang="en-US" sz="788" b="1" dirty="0">
                  <a:solidFill>
                    <a:schemeClr val="accent1"/>
                  </a:solidFill>
                  <a:latin typeface="メイリオ" panose="020B0604030504040204" pitchFamily="50" charset="-128"/>
                  <a:ea typeface="メイリオ" panose="020B0604030504040204" pitchFamily="50" charset="-128"/>
                </a:rPr>
                <a:t>１０</a:t>
              </a:r>
            </a:p>
          </p:txBody>
        </p:sp>
        <p:cxnSp>
          <p:nvCxnSpPr>
            <p:cNvPr id="48" name="直線コネクタ 47">
              <a:extLst>
                <a:ext uri="{FF2B5EF4-FFF2-40B4-BE49-F238E27FC236}">
                  <a16:creationId xmlns:a16="http://schemas.microsoft.com/office/drawing/2014/main" id="{C40CD97D-D41E-CEB8-094E-117CC16E62EC}"/>
                </a:ext>
              </a:extLst>
            </p:cNvPr>
            <p:cNvCxnSpPr/>
            <p:nvPr/>
          </p:nvCxnSpPr>
          <p:spPr>
            <a:xfrm flipV="1">
              <a:off x="1694613" y="3780291"/>
              <a:ext cx="0" cy="15236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9" name="直線コネクタ 48">
              <a:extLst>
                <a:ext uri="{FF2B5EF4-FFF2-40B4-BE49-F238E27FC236}">
                  <a16:creationId xmlns:a16="http://schemas.microsoft.com/office/drawing/2014/main" id="{81652512-23C3-CC00-D367-B95BE0788714}"/>
                </a:ext>
              </a:extLst>
            </p:cNvPr>
            <p:cNvCxnSpPr/>
            <p:nvPr/>
          </p:nvCxnSpPr>
          <p:spPr>
            <a:xfrm flipV="1">
              <a:off x="3236496" y="3771569"/>
              <a:ext cx="0" cy="17980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0" name="テキスト ボックス 49">
              <a:extLst>
                <a:ext uri="{FF2B5EF4-FFF2-40B4-BE49-F238E27FC236}">
                  <a16:creationId xmlns:a16="http://schemas.microsoft.com/office/drawing/2014/main" id="{D05431DC-4718-23D4-27B1-15D009AC2967}"/>
                </a:ext>
              </a:extLst>
            </p:cNvPr>
            <p:cNvSpPr txBox="1"/>
            <p:nvPr/>
          </p:nvSpPr>
          <p:spPr>
            <a:xfrm>
              <a:off x="823226" y="3923516"/>
              <a:ext cx="412411" cy="213585"/>
            </a:xfrm>
            <a:prstGeom prst="rect">
              <a:avLst/>
            </a:prstGeom>
            <a:noFill/>
          </p:spPr>
          <p:txBody>
            <a:bodyPr wrap="square" rtlCol="0">
              <a:spAutoFit/>
            </a:bodyPr>
            <a:lstStyle/>
            <a:p>
              <a:r>
                <a:rPr lang="ja-JP" altLang="en-US" sz="788" b="1" dirty="0">
                  <a:solidFill>
                    <a:schemeClr val="accent1"/>
                  </a:solidFill>
                  <a:latin typeface="メイリオ" panose="020B0604030504040204" pitchFamily="50" charset="-128"/>
                  <a:ea typeface="メイリオ" panose="020B0604030504040204" pitchFamily="50" charset="-128"/>
                </a:rPr>
                <a:t>１０</a:t>
              </a:r>
            </a:p>
          </p:txBody>
        </p:sp>
        <p:sp>
          <p:nvSpPr>
            <p:cNvPr id="51" name="テキスト ボックス 50">
              <a:extLst>
                <a:ext uri="{FF2B5EF4-FFF2-40B4-BE49-F238E27FC236}">
                  <a16:creationId xmlns:a16="http://schemas.microsoft.com/office/drawing/2014/main" id="{C01472FC-961E-C035-975D-4CA9EC22A555}"/>
                </a:ext>
              </a:extLst>
            </p:cNvPr>
            <p:cNvSpPr txBox="1"/>
            <p:nvPr/>
          </p:nvSpPr>
          <p:spPr>
            <a:xfrm>
              <a:off x="3935646" y="3881788"/>
              <a:ext cx="429563" cy="213585"/>
            </a:xfrm>
            <a:prstGeom prst="rect">
              <a:avLst/>
            </a:prstGeom>
            <a:noFill/>
          </p:spPr>
          <p:txBody>
            <a:bodyPr wrap="square" rtlCol="0">
              <a:spAutoFit/>
            </a:bodyPr>
            <a:lstStyle/>
            <a:p>
              <a:r>
                <a:rPr lang="ja-JP" altLang="en-US" sz="788" b="1" dirty="0">
                  <a:solidFill>
                    <a:schemeClr val="accent1"/>
                  </a:solidFill>
                  <a:latin typeface="メイリオ" panose="020B0604030504040204" pitchFamily="50" charset="-128"/>
                  <a:ea typeface="メイリオ" panose="020B0604030504040204" pitchFamily="50" charset="-128"/>
                </a:rPr>
                <a:t>１０</a:t>
              </a:r>
            </a:p>
          </p:txBody>
        </p:sp>
        <p:sp>
          <p:nvSpPr>
            <p:cNvPr id="52" name="正方形/長方形 51">
              <a:extLst>
                <a:ext uri="{FF2B5EF4-FFF2-40B4-BE49-F238E27FC236}">
                  <a16:creationId xmlns:a16="http://schemas.microsoft.com/office/drawing/2014/main" id="{9B422A71-AD75-2578-56BE-A78C7F1362D8}"/>
                </a:ext>
              </a:extLst>
            </p:cNvPr>
            <p:cNvSpPr/>
            <p:nvPr/>
          </p:nvSpPr>
          <p:spPr>
            <a:xfrm>
              <a:off x="965141" y="2476210"/>
              <a:ext cx="492443" cy="276999"/>
            </a:xfrm>
            <a:prstGeom prst="rect">
              <a:avLst/>
            </a:prstGeom>
          </p:spPr>
          <p:txBody>
            <a:bodyPr wrap="none">
              <a:spAutoFit/>
            </a:bodyPr>
            <a:lstStyle/>
            <a:p>
              <a:pPr fontAlgn="base"/>
              <a:r>
                <a:rPr lang="ja-JP" altLang="en-US" sz="1200" b="1" dirty="0">
                  <a:solidFill>
                    <a:srgbClr val="333333"/>
                  </a:solidFill>
                  <a:latin typeface="メイリオ" panose="020B0604030504040204" pitchFamily="50" charset="-128"/>
                  <a:ea typeface="メイリオ" panose="020B0604030504040204" pitchFamily="50" charset="-128"/>
                </a:rPr>
                <a:t>安定</a:t>
              </a:r>
            </a:p>
          </p:txBody>
        </p:sp>
        <p:sp>
          <p:nvSpPr>
            <p:cNvPr id="53" name="正方形/長方形 52">
              <a:extLst>
                <a:ext uri="{FF2B5EF4-FFF2-40B4-BE49-F238E27FC236}">
                  <a16:creationId xmlns:a16="http://schemas.microsoft.com/office/drawing/2014/main" id="{D67E7458-F139-74DD-7DF4-F14FD6464BBA}"/>
                </a:ext>
              </a:extLst>
            </p:cNvPr>
            <p:cNvSpPr/>
            <p:nvPr/>
          </p:nvSpPr>
          <p:spPr>
            <a:xfrm>
              <a:off x="3107086" y="2494279"/>
              <a:ext cx="488838" cy="276999"/>
            </a:xfrm>
            <a:prstGeom prst="rect">
              <a:avLst/>
            </a:prstGeom>
          </p:spPr>
          <p:txBody>
            <a:bodyPr wrap="square">
              <a:spAutoFit/>
            </a:bodyPr>
            <a:lstStyle/>
            <a:p>
              <a:pPr fontAlgn="base"/>
              <a:r>
                <a:rPr lang="ja-JP" altLang="en-US" sz="1200" b="1" dirty="0">
                  <a:solidFill>
                    <a:srgbClr val="333333"/>
                  </a:solidFill>
                  <a:latin typeface="メイリオ" panose="020B0604030504040204" pitchFamily="50" charset="-128"/>
                  <a:ea typeface="メイリオ" panose="020B0604030504040204" pitchFamily="50" charset="-128"/>
                </a:rPr>
                <a:t>成長</a:t>
              </a:r>
            </a:p>
          </p:txBody>
        </p:sp>
        <p:sp>
          <p:nvSpPr>
            <p:cNvPr id="54" name="正方形/長方形 53">
              <a:extLst>
                <a:ext uri="{FF2B5EF4-FFF2-40B4-BE49-F238E27FC236}">
                  <a16:creationId xmlns:a16="http://schemas.microsoft.com/office/drawing/2014/main" id="{7AC11883-9B76-EBBA-4BC1-408E1CA004DE}"/>
                </a:ext>
              </a:extLst>
            </p:cNvPr>
            <p:cNvSpPr/>
            <p:nvPr/>
          </p:nvSpPr>
          <p:spPr>
            <a:xfrm>
              <a:off x="3523345" y="4743932"/>
              <a:ext cx="492443" cy="276999"/>
            </a:xfrm>
            <a:prstGeom prst="rect">
              <a:avLst/>
            </a:prstGeom>
          </p:spPr>
          <p:txBody>
            <a:bodyPr wrap="none">
              <a:spAutoFit/>
            </a:bodyPr>
            <a:lstStyle/>
            <a:p>
              <a:pPr fontAlgn="base"/>
              <a:r>
                <a:rPr lang="ja-JP" altLang="en-US" sz="1200" b="1" dirty="0">
                  <a:solidFill>
                    <a:srgbClr val="333333"/>
                  </a:solidFill>
                  <a:latin typeface="メイリオ" panose="020B0604030504040204" pitchFamily="50" charset="-128"/>
                  <a:ea typeface="メイリオ" panose="020B0604030504040204" pitchFamily="50" charset="-128"/>
                </a:rPr>
                <a:t>自由</a:t>
              </a:r>
            </a:p>
          </p:txBody>
        </p:sp>
        <p:sp>
          <p:nvSpPr>
            <p:cNvPr id="55" name="正方形/長方形 54">
              <a:extLst>
                <a:ext uri="{FF2B5EF4-FFF2-40B4-BE49-F238E27FC236}">
                  <a16:creationId xmlns:a16="http://schemas.microsoft.com/office/drawing/2014/main" id="{599F1B2D-29EF-9E70-38D4-EDCD0D28123C}"/>
                </a:ext>
              </a:extLst>
            </p:cNvPr>
            <p:cNvSpPr/>
            <p:nvPr/>
          </p:nvSpPr>
          <p:spPr>
            <a:xfrm>
              <a:off x="1117540" y="4643448"/>
              <a:ext cx="492443" cy="276999"/>
            </a:xfrm>
            <a:prstGeom prst="rect">
              <a:avLst/>
            </a:prstGeom>
          </p:spPr>
          <p:txBody>
            <a:bodyPr wrap="none">
              <a:spAutoFit/>
            </a:bodyPr>
            <a:lstStyle/>
            <a:p>
              <a:pPr fontAlgn="base"/>
              <a:r>
                <a:rPr lang="ja-JP" altLang="en-US" sz="1200" b="1" dirty="0">
                  <a:solidFill>
                    <a:srgbClr val="333333"/>
                  </a:solidFill>
                  <a:latin typeface="メイリオ" panose="020B0604030504040204" pitchFamily="50" charset="-128"/>
                  <a:ea typeface="メイリオ" panose="020B0604030504040204" pitchFamily="50" charset="-128"/>
                </a:rPr>
                <a:t>評価</a:t>
              </a:r>
            </a:p>
          </p:txBody>
        </p:sp>
        <p:sp>
          <p:nvSpPr>
            <p:cNvPr id="56" name="正方形/長方形 55">
              <a:extLst>
                <a:ext uri="{FF2B5EF4-FFF2-40B4-BE49-F238E27FC236}">
                  <a16:creationId xmlns:a16="http://schemas.microsoft.com/office/drawing/2014/main" id="{D4FC1B8E-1F0B-BC71-42D0-52BC58DA7BBD}"/>
                </a:ext>
              </a:extLst>
            </p:cNvPr>
            <p:cNvSpPr/>
            <p:nvPr/>
          </p:nvSpPr>
          <p:spPr>
            <a:xfrm>
              <a:off x="657015" y="3540181"/>
              <a:ext cx="492443" cy="276999"/>
            </a:xfrm>
            <a:prstGeom prst="rect">
              <a:avLst/>
            </a:prstGeom>
          </p:spPr>
          <p:txBody>
            <a:bodyPr wrap="none">
              <a:spAutoFit/>
            </a:bodyPr>
            <a:lstStyle/>
            <a:p>
              <a:pPr fontAlgn="base"/>
              <a:r>
                <a:rPr lang="ja-JP" altLang="en-US" sz="1200" b="1" dirty="0">
                  <a:solidFill>
                    <a:srgbClr val="333333"/>
                  </a:solidFill>
                  <a:latin typeface="メイリオ" panose="020B0604030504040204" pitchFamily="50" charset="-128"/>
                  <a:ea typeface="メイリオ" panose="020B0604030504040204" pitchFamily="50" charset="-128"/>
                </a:rPr>
                <a:t>貢献</a:t>
              </a:r>
              <a:endParaRPr lang="en-US" altLang="ja-JP" sz="1200" b="1" dirty="0">
                <a:solidFill>
                  <a:srgbClr val="333333"/>
                </a:solidFill>
                <a:latin typeface="メイリオ" panose="020B0604030504040204" pitchFamily="50" charset="-128"/>
                <a:ea typeface="メイリオ" panose="020B0604030504040204" pitchFamily="50" charset="-128"/>
              </a:endParaRPr>
            </a:p>
          </p:txBody>
        </p:sp>
        <p:sp>
          <p:nvSpPr>
            <p:cNvPr id="59" name="正方形/長方形 58">
              <a:extLst>
                <a:ext uri="{FF2B5EF4-FFF2-40B4-BE49-F238E27FC236}">
                  <a16:creationId xmlns:a16="http://schemas.microsoft.com/office/drawing/2014/main" id="{C74048F6-1A0C-0E2D-9B39-E4D051878207}"/>
                </a:ext>
              </a:extLst>
            </p:cNvPr>
            <p:cNvSpPr/>
            <p:nvPr/>
          </p:nvSpPr>
          <p:spPr>
            <a:xfrm>
              <a:off x="3757151" y="3500967"/>
              <a:ext cx="800219" cy="276999"/>
            </a:xfrm>
            <a:prstGeom prst="rect">
              <a:avLst/>
            </a:prstGeom>
          </p:spPr>
          <p:txBody>
            <a:bodyPr wrap="none">
              <a:spAutoFit/>
            </a:bodyPr>
            <a:lstStyle/>
            <a:p>
              <a:pPr fontAlgn="base"/>
              <a:r>
                <a:rPr lang="ja-JP" altLang="en-US" sz="1200" b="1" dirty="0">
                  <a:solidFill>
                    <a:srgbClr val="333333"/>
                  </a:solidFill>
                  <a:latin typeface="メイリオ" panose="020B0604030504040204" pitchFamily="50" charset="-128"/>
                  <a:ea typeface="メイリオ" panose="020B0604030504040204" pitchFamily="50" charset="-128"/>
                </a:rPr>
                <a:t>人間関係</a:t>
              </a:r>
            </a:p>
          </p:txBody>
        </p:sp>
        <p:sp>
          <p:nvSpPr>
            <p:cNvPr id="60" name="テキスト ボックス 59">
              <a:extLst>
                <a:ext uri="{FF2B5EF4-FFF2-40B4-BE49-F238E27FC236}">
                  <a16:creationId xmlns:a16="http://schemas.microsoft.com/office/drawing/2014/main" id="{72781AE2-B6C7-F531-AB18-9F2416AADEC7}"/>
                </a:ext>
              </a:extLst>
            </p:cNvPr>
            <p:cNvSpPr txBox="1"/>
            <p:nvPr/>
          </p:nvSpPr>
          <p:spPr>
            <a:xfrm>
              <a:off x="2693949" y="4423157"/>
              <a:ext cx="356616" cy="213585"/>
            </a:xfrm>
            <a:prstGeom prst="rect">
              <a:avLst/>
            </a:prstGeom>
            <a:noFill/>
          </p:spPr>
          <p:txBody>
            <a:bodyPr wrap="square" rtlCol="0">
              <a:spAutoFit/>
            </a:bodyPr>
            <a:lstStyle/>
            <a:p>
              <a:r>
                <a:rPr lang="en-US" altLang="ja-JP" sz="788" b="1" dirty="0">
                  <a:solidFill>
                    <a:schemeClr val="accent1"/>
                  </a:solidFill>
                  <a:latin typeface="メイリオ" panose="020B0604030504040204" pitchFamily="50" charset="-128"/>
                  <a:ea typeface="メイリオ" panose="020B0604030504040204" pitchFamily="50" charset="-128"/>
                </a:rPr>
                <a:t>5</a:t>
              </a:r>
              <a:endParaRPr lang="ja-JP" altLang="en-US" sz="788" b="1" dirty="0">
                <a:solidFill>
                  <a:schemeClr val="accent1"/>
                </a:solidFill>
                <a:latin typeface="メイリオ" panose="020B0604030504040204" pitchFamily="50" charset="-128"/>
                <a:ea typeface="メイリオ" panose="020B0604030504040204" pitchFamily="50" charset="-128"/>
              </a:endParaRPr>
            </a:p>
          </p:txBody>
        </p:sp>
        <p:cxnSp>
          <p:nvCxnSpPr>
            <p:cNvPr id="16" name="直線コネクタ 15">
              <a:extLst>
                <a:ext uri="{FF2B5EF4-FFF2-40B4-BE49-F238E27FC236}">
                  <a16:creationId xmlns:a16="http://schemas.microsoft.com/office/drawing/2014/main" id="{D6853DEB-7096-9310-BBDF-7BCDDA0DDE1B}"/>
                </a:ext>
              </a:extLst>
            </p:cNvPr>
            <p:cNvCxnSpPr>
              <a:cxnSpLocks/>
            </p:cNvCxnSpPr>
            <p:nvPr/>
          </p:nvCxnSpPr>
          <p:spPr bwMode="auto">
            <a:xfrm flipV="1">
              <a:off x="1194169" y="3471135"/>
              <a:ext cx="870205" cy="385341"/>
            </a:xfrm>
            <a:prstGeom prst="line">
              <a:avLst/>
            </a:prstGeom>
            <a:ln w="76200">
              <a:solidFill>
                <a:srgbClr val="C00000"/>
              </a:solidFill>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dk1"/>
            </a:lnRef>
            <a:fillRef idx="0">
              <a:schemeClr val="dk1"/>
            </a:fillRef>
            <a:effectRef idx="0">
              <a:schemeClr val="dk1"/>
            </a:effectRef>
            <a:fontRef idx="minor">
              <a:schemeClr val="tx1"/>
            </a:fontRef>
          </p:style>
        </p:cxnSp>
        <p:cxnSp>
          <p:nvCxnSpPr>
            <p:cNvPr id="17" name="直線コネクタ 16">
              <a:extLst>
                <a:ext uri="{FF2B5EF4-FFF2-40B4-BE49-F238E27FC236}">
                  <a16:creationId xmlns:a16="http://schemas.microsoft.com/office/drawing/2014/main" id="{14D9E605-737C-D3FD-6498-7AB02C9DE0A3}"/>
                </a:ext>
              </a:extLst>
            </p:cNvPr>
            <p:cNvCxnSpPr>
              <a:cxnSpLocks/>
              <a:stCxn id="23" idx="1"/>
              <a:endCxn id="19" idx="3"/>
            </p:cNvCxnSpPr>
            <p:nvPr/>
          </p:nvCxnSpPr>
          <p:spPr bwMode="auto">
            <a:xfrm flipH="1" flipV="1">
              <a:off x="1309716" y="3862885"/>
              <a:ext cx="633312" cy="458508"/>
            </a:xfrm>
            <a:prstGeom prst="line">
              <a:avLst/>
            </a:prstGeom>
            <a:ln w="76200">
              <a:solidFill>
                <a:srgbClr val="C00000"/>
              </a:solidFill>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dk1"/>
            </a:lnRef>
            <a:fillRef idx="0">
              <a:schemeClr val="dk1"/>
            </a:fillRef>
            <a:effectRef idx="0">
              <a:schemeClr val="dk1"/>
            </a:effectRef>
            <a:fontRef idx="minor">
              <a:schemeClr val="tx1"/>
            </a:fontRef>
          </p:style>
        </p:cxnSp>
        <p:cxnSp>
          <p:nvCxnSpPr>
            <p:cNvPr id="18" name="直線コネクタ 17">
              <a:extLst>
                <a:ext uri="{FF2B5EF4-FFF2-40B4-BE49-F238E27FC236}">
                  <a16:creationId xmlns:a16="http://schemas.microsoft.com/office/drawing/2014/main" id="{2C0E6368-01A1-9003-A92A-F61885CBD035}"/>
                </a:ext>
              </a:extLst>
            </p:cNvPr>
            <p:cNvCxnSpPr>
              <a:cxnSpLocks/>
            </p:cNvCxnSpPr>
            <p:nvPr/>
          </p:nvCxnSpPr>
          <p:spPr bwMode="auto">
            <a:xfrm flipV="1">
              <a:off x="2106915" y="3856475"/>
              <a:ext cx="321890" cy="323582"/>
            </a:xfrm>
            <a:prstGeom prst="line">
              <a:avLst/>
            </a:prstGeom>
            <a:ln w="76200">
              <a:solidFill>
                <a:srgbClr val="C00000"/>
              </a:solidFill>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dk1"/>
            </a:lnRef>
            <a:fillRef idx="0">
              <a:schemeClr val="dk1"/>
            </a:fillRef>
            <a:effectRef idx="0">
              <a:schemeClr val="dk1"/>
            </a:effectRef>
            <a:fontRef idx="minor">
              <a:schemeClr val="tx1"/>
            </a:fontRef>
          </p:style>
        </p:cxnSp>
        <p:sp>
          <p:nvSpPr>
            <p:cNvPr id="19" name="テキスト ボックス 18">
              <a:extLst>
                <a:ext uri="{FF2B5EF4-FFF2-40B4-BE49-F238E27FC236}">
                  <a16:creationId xmlns:a16="http://schemas.microsoft.com/office/drawing/2014/main" id="{D84CDE8E-29B4-9FA8-DDB6-E48232DEFE8D}"/>
                </a:ext>
              </a:extLst>
            </p:cNvPr>
            <p:cNvSpPr txBox="1"/>
            <p:nvPr/>
          </p:nvSpPr>
          <p:spPr>
            <a:xfrm>
              <a:off x="1115185" y="3712844"/>
              <a:ext cx="194531" cy="300082"/>
            </a:xfrm>
            <a:prstGeom prst="rect">
              <a:avLst/>
            </a:prstGeom>
            <a:solidFill>
              <a:srgbClr val="C00000"/>
            </a:solidFill>
          </p:spPr>
          <p:txBody>
            <a:bodyPr wrap="square" rtlCol="0">
              <a:spAutoFit/>
            </a:bodyPr>
            <a:lstStyle/>
            <a:p>
              <a:r>
                <a:rPr kumimoji="1" lang="en-US" altLang="ja-JP" sz="1350" b="1" dirty="0">
                  <a:latin typeface="メイリオ" panose="020B0604030504040204" pitchFamily="50" charset="-128"/>
                  <a:ea typeface="メイリオ" panose="020B0604030504040204" pitchFamily="50" charset="-128"/>
                </a:rPr>
                <a:t>9</a:t>
              </a:r>
              <a:endParaRPr kumimoji="1" lang="ja-JP" altLang="en-US" sz="1350" b="1" dirty="0">
                <a:latin typeface="メイリオ" panose="020B0604030504040204" pitchFamily="50" charset="-128"/>
                <a:ea typeface="メイリオ" panose="020B0604030504040204" pitchFamily="50" charset="-128"/>
              </a:endParaRPr>
            </a:p>
          </p:txBody>
        </p:sp>
        <p:sp>
          <p:nvSpPr>
            <p:cNvPr id="20" name="テキスト ボックス 19">
              <a:extLst>
                <a:ext uri="{FF2B5EF4-FFF2-40B4-BE49-F238E27FC236}">
                  <a16:creationId xmlns:a16="http://schemas.microsoft.com/office/drawing/2014/main" id="{883E0AFE-94BF-EDE5-F486-ED7CAA525599}"/>
                </a:ext>
              </a:extLst>
            </p:cNvPr>
            <p:cNvSpPr txBox="1"/>
            <p:nvPr/>
          </p:nvSpPr>
          <p:spPr>
            <a:xfrm rot="174071">
              <a:off x="2419272" y="3790571"/>
              <a:ext cx="194531" cy="300082"/>
            </a:xfrm>
            <a:prstGeom prst="rect">
              <a:avLst/>
            </a:prstGeom>
            <a:solidFill>
              <a:srgbClr val="C00000"/>
            </a:solidFill>
          </p:spPr>
          <p:txBody>
            <a:bodyPr wrap="square" rtlCol="0">
              <a:spAutoFit/>
            </a:bodyPr>
            <a:lstStyle/>
            <a:p>
              <a:r>
                <a:rPr kumimoji="1" lang="en-US" altLang="ja-JP" sz="1350" b="1" dirty="0">
                  <a:latin typeface="メイリオ" panose="020B0604030504040204" pitchFamily="50" charset="-128"/>
                  <a:ea typeface="メイリオ" panose="020B0604030504040204" pitchFamily="50" charset="-128"/>
                </a:rPr>
                <a:t>0</a:t>
              </a:r>
              <a:endParaRPr kumimoji="1" lang="ja-JP" altLang="en-US" sz="1350" b="1" dirty="0">
                <a:latin typeface="メイリオ" panose="020B0604030504040204" pitchFamily="50" charset="-128"/>
                <a:ea typeface="メイリオ" panose="020B0604030504040204" pitchFamily="50" charset="-128"/>
              </a:endParaRPr>
            </a:p>
          </p:txBody>
        </p:sp>
        <p:sp>
          <p:nvSpPr>
            <p:cNvPr id="21" name="テキスト ボックス 20">
              <a:extLst>
                <a:ext uri="{FF2B5EF4-FFF2-40B4-BE49-F238E27FC236}">
                  <a16:creationId xmlns:a16="http://schemas.microsoft.com/office/drawing/2014/main" id="{D3248A32-4192-CE75-0BC1-38A366E7A7AB}"/>
                </a:ext>
              </a:extLst>
            </p:cNvPr>
            <p:cNvSpPr txBox="1"/>
            <p:nvPr/>
          </p:nvSpPr>
          <p:spPr>
            <a:xfrm>
              <a:off x="3350049" y="3668382"/>
              <a:ext cx="227954" cy="300082"/>
            </a:xfrm>
            <a:prstGeom prst="rect">
              <a:avLst/>
            </a:prstGeom>
            <a:solidFill>
              <a:srgbClr val="C00000"/>
            </a:solidFill>
          </p:spPr>
          <p:txBody>
            <a:bodyPr wrap="square" rtlCol="0">
              <a:spAutoFit/>
            </a:bodyPr>
            <a:lstStyle/>
            <a:p>
              <a:r>
                <a:rPr kumimoji="1" lang="ja-JP" altLang="en-US" sz="1350" b="1" dirty="0">
                  <a:latin typeface="メイリオ" panose="020B0604030504040204" pitchFamily="50" charset="-128"/>
                  <a:ea typeface="メイリオ" panose="020B0604030504040204" pitchFamily="50" charset="-128"/>
                </a:rPr>
                <a:t>６</a:t>
              </a:r>
            </a:p>
          </p:txBody>
        </p:sp>
        <p:cxnSp>
          <p:nvCxnSpPr>
            <p:cNvPr id="22" name="直線コネクタ 21">
              <a:extLst>
                <a:ext uri="{FF2B5EF4-FFF2-40B4-BE49-F238E27FC236}">
                  <a16:creationId xmlns:a16="http://schemas.microsoft.com/office/drawing/2014/main" id="{1AC011F5-E414-4509-F275-A8C65AE7FA71}"/>
                </a:ext>
              </a:extLst>
            </p:cNvPr>
            <p:cNvCxnSpPr>
              <a:cxnSpLocks/>
            </p:cNvCxnSpPr>
            <p:nvPr/>
          </p:nvCxnSpPr>
          <p:spPr bwMode="auto">
            <a:xfrm flipH="1">
              <a:off x="2578255" y="3817180"/>
              <a:ext cx="866272" cy="0"/>
            </a:xfrm>
            <a:prstGeom prst="line">
              <a:avLst/>
            </a:prstGeom>
            <a:ln w="76200">
              <a:solidFill>
                <a:srgbClr val="C00000"/>
              </a:solidFill>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dk1"/>
            </a:lnRef>
            <a:fillRef idx="0">
              <a:schemeClr val="dk1"/>
            </a:fillRef>
            <a:effectRef idx="0">
              <a:schemeClr val="dk1"/>
            </a:effectRef>
            <a:fontRef idx="minor">
              <a:schemeClr val="tx1"/>
            </a:fontRef>
          </p:style>
        </p:cxnSp>
        <p:sp>
          <p:nvSpPr>
            <p:cNvPr id="23" name="テキスト ボックス 22">
              <a:extLst>
                <a:ext uri="{FF2B5EF4-FFF2-40B4-BE49-F238E27FC236}">
                  <a16:creationId xmlns:a16="http://schemas.microsoft.com/office/drawing/2014/main" id="{DD11174C-948E-4435-162D-4B35A78FDCCE}"/>
                </a:ext>
              </a:extLst>
            </p:cNvPr>
            <p:cNvSpPr txBox="1"/>
            <p:nvPr/>
          </p:nvSpPr>
          <p:spPr>
            <a:xfrm>
              <a:off x="1943028" y="4171352"/>
              <a:ext cx="194531" cy="300082"/>
            </a:xfrm>
            <a:prstGeom prst="rect">
              <a:avLst/>
            </a:prstGeom>
            <a:solidFill>
              <a:srgbClr val="C00000"/>
            </a:solidFill>
          </p:spPr>
          <p:txBody>
            <a:bodyPr wrap="square" rtlCol="0">
              <a:spAutoFit/>
            </a:bodyPr>
            <a:lstStyle/>
            <a:p>
              <a:r>
                <a:rPr kumimoji="1" lang="en-US" altLang="ja-JP" sz="1350" b="1" dirty="0">
                  <a:latin typeface="メイリオ" panose="020B0604030504040204" pitchFamily="50" charset="-128"/>
                  <a:ea typeface="メイリオ" panose="020B0604030504040204" pitchFamily="50" charset="-128"/>
                </a:rPr>
                <a:t>5</a:t>
              </a:r>
              <a:endParaRPr kumimoji="1" lang="ja-JP" altLang="en-US" sz="1350" b="1" dirty="0">
                <a:latin typeface="メイリオ" panose="020B0604030504040204" pitchFamily="50" charset="-128"/>
                <a:ea typeface="メイリオ" panose="020B0604030504040204" pitchFamily="50" charset="-128"/>
              </a:endParaRPr>
            </a:p>
          </p:txBody>
        </p:sp>
        <p:cxnSp>
          <p:nvCxnSpPr>
            <p:cNvPr id="24" name="直線コネクタ 23">
              <a:extLst>
                <a:ext uri="{FF2B5EF4-FFF2-40B4-BE49-F238E27FC236}">
                  <a16:creationId xmlns:a16="http://schemas.microsoft.com/office/drawing/2014/main" id="{D98DABB6-CBCD-2BB2-B4DB-0503C687EBE0}"/>
                </a:ext>
              </a:extLst>
            </p:cNvPr>
            <p:cNvCxnSpPr>
              <a:cxnSpLocks/>
            </p:cNvCxnSpPr>
            <p:nvPr/>
          </p:nvCxnSpPr>
          <p:spPr bwMode="auto">
            <a:xfrm flipH="1" flipV="1">
              <a:off x="3107086" y="3182299"/>
              <a:ext cx="318084" cy="499169"/>
            </a:xfrm>
            <a:prstGeom prst="line">
              <a:avLst/>
            </a:prstGeom>
            <a:ln w="76200">
              <a:solidFill>
                <a:srgbClr val="C00000"/>
              </a:solidFill>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dk1"/>
            </a:lnRef>
            <a:fillRef idx="0">
              <a:schemeClr val="dk1"/>
            </a:fillRef>
            <a:effectRef idx="0">
              <a:schemeClr val="dk1"/>
            </a:effectRef>
            <a:fontRef idx="minor">
              <a:schemeClr val="tx1"/>
            </a:fontRef>
          </p:style>
        </p:cxnSp>
        <p:sp>
          <p:nvSpPr>
            <p:cNvPr id="25" name="テキスト ボックス 24">
              <a:extLst>
                <a:ext uri="{FF2B5EF4-FFF2-40B4-BE49-F238E27FC236}">
                  <a16:creationId xmlns:a16="http://schemas.microsoft.com/office/drawing/2014/main" id="{58662036-F9B4-EF23-E076-4E10DCCCA7D1}"/>
                </a:ext>
              </a:extLst>
            </p:cNvPr>
            <p:cNvSpPr txBox="1"/>
            <p:nvPr/>
          </p:nvSpPr>
          <p:spPr>
            <a:xfrm>
              <a:off x="2008148" y="3396382"/>
              <a:ext cx="198578" cy="204960"/>
            </a:xfrm>
            <a:prstGeom prst="rect">
              <a:avLst/>
            </a:prstGeom>
            <a:solidFill>
              <a:srgbClr val="C00000"/>
            </a:solidFill>
          </p:spPr>
          <p:txBody>
            <a:bodyPr wrap="square" rtlCol="0">
              <a:spAutoFit/>
            </a:bodyPr>
            <a:lstStyle/>
            <a:p>
              <a:r>
                <a:rPr kumimoji="1" lang="en-US" altLang="ja-JP" sz="1350" b="1" dirty="0">
                  <a:latin typeface="メイリオ" panose="020B0604030504040204" pitchFamily="50" charset="-128"/>
                  <a:ea typeface="メイリオ" panose="020B0604030504040204" pitchFamily="50" charset="-128"/>
                </a:rPr>
                <a:t>4</a:t>
              </a:r>
              <a:endParaRPr kumimoji="1" lang="ja-JP" altLang="en-US" sz="1350" b="1" dirty="0">
                <a:latin typeface="メイリオ" panose="020B0604030504040204" pitchFamily="50" charset="-128"/>
                <a:ea typeface="メイリオ" panose="020B0604030504040204" pitchFamily="50" charset="-128"/>
              </a:endParaRPr>
            </a:p>
          </p:txBody>
        </p:sp>
        <p:sp>
          <p:nvSpPr>
            <p:cNvPr id="67" name="テキスト ボックス 66">
              <a:extLst>
                <a:ext uri="{FF2B5EF4-FFF2-40B4-BE49-F238E27FC236}">
                  <a16:creationId xmlns:a16="http://schemas.microsoft.com/office/drawing/2014/main" id="{6BF69E8A-CB88-D456-94F7-8E61D9C8B7AD}"/>
                </a:ext>
              </a:extLst>
            </p:cNvPr>
            <p:cNvSpPr txBox="1"/>
            <p:nvPr/>
          </p:nvSpPr>
          <p:spPr>
            <a:xfrm>
              <a:off x="2964134" y="2948366"/>
              <a:ext cx="227954" cy="300082"/>
            </a:xfrm>
            <a:prstGeom prst="rect">
              <a:avLst/>
            </a:prstGeom>
            <a:solidFill>
              <a:srgbClr val="C00000"/>
            </a:solidFill>
          </p:spPr>
          <p:txBody>
            <a:bodyPr wrap="square" rtlCol="0">
              <a:spAutoFit/>
            </a:bodyPr>
            <a:lstStyle/>
            <a:p>
              <a:r>
                <a:rPr kumimoji="1" lang="ja-JP" altLang="en-US" sz="1350" b="1" dirty="0">
                  <a:latin typeface="メイリオ" panose="020B0604030504040204" pitchFamily="50" charset="-128"/>
                  <a:ea typeface="メイリオ" panose="020B0604030504040204" pitchFamily="50" charset="-128"/>
                </a:rPr>
                <a:t>７</a:t>
              </a:r>
            </a:p>
          </p:txBody>
        </p:sp>
        <p:cxnSp>
          <p:nvCxnSpPr>
            <p:cNvPr id="68" name="直線コネクタ 67">
              <a:extLst>
                <a:ext uri="{FF2B5EF4-FFF2-40B4-BE49-F238E27FC236}">
                  <a16:creationId xmlns:a16="http://schemas.microsoft.com/office/drawing/2014/main" id="{C3009296-2F96-6E0E-912C-02C22BB93DC8}"/>
                </a:ext>
              </a:extLst>
            </p:cNvPr>
            <p:cNvCxnSpPr>
              <a:cxnSpLocks/>
              <a:stCxn id="67" idx="1"/>
            </p:cNvCxnSpPr>
            <p:nvPr/>
          </p:nvCxnSpPr>
          <p:spPr bwMode="auto">
            <a:xfrm flipH="1">
              <a:off x="2211839" y="3098407"/>
              <a:ext cx="752295" cy="345666"/>
            </a:xfrm>
            <a:prstGeom prst="line">
              <a:avLst/>
            </a:prstGeom>
            <a:ln w="76200">
              <a:solidFill>
                <a:srgbClr val="C00000"/>
              </a:solidFill>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dk1"/>
            </a:lnRef>
            <a:fillRef idx="0">
              <a:schemeClr val="dk1"/>
            </a:fillRef>
            <a:effectRef idx="0">
              <a:schemeClr val="dk1"/>
            </a:effectRef>
            <a:fontRef idx="minor">
              <a:schemeClr val="tx1"/>
            </a:fontRef>
          </p:style>
        </p:cxnSp>
      </p:grpSp>
      <p:sp>
        <p:nvSpPr>
          <p:cNvPr id="70" name="テキスト ボックス 69">
            <a:extLst>
              <a:ext uri="{FF2B5EF4-FFF2-40B4-BE49-F238E27FC236}">
                <a16:creationId xmlns:a16="http://schemas.microsoft.com/office/drawing/2014/main" id="{04F8046C-214C-C430-FC62-7BA2C9859CDE}"/>
              </a:ext>
            </a:extLst>
          </p:cNvPr>
          <p:cNvSpPr txBox="1"/>
          <p:nvPr/>
        </p:nvSpPr>
        <p:spPr>
          <a:xfrm>
            <a:off x="650792" y="5253797"/>
            <a:ext cx="2916236" cy="492764"/>
          </a:xfrm>
          <a:prstGeom prst="rect">
            <a:avLst/>
          </a:prstGeom>
          <a:noFill/>
        </p:spPr>
        <p:txBody>
          <a:bodyPr wrap="square" rtlCol="0">
            <a:spAutoFit/>
          </a:bodyPr>
          <a:lstStyle/>
          <a:p>
            <a:pPr algn="ctr" defTabSz="685800">
              <a:lnSpc>
                <a:spcPct val="200000"/>
              </a:lnSpc>
              <a:defRPr/>
            </a:pPr>
            <a:r>
              <a:rPr lang="ja-JP" altLang="en-US" sz="1500" dirty="0">
                <a:solidFill>
                  <a:prstClr val="black"/>
                </a:solidFill>
                <a:latin typeface="みんなの文字ゴStd M"/>
                <a:ea typeface="みんなの文字ゴStd M"/>
              </a:rPr>
              <a:t>価値観ワークシート記入例</a:t>
            </a:r>
            <a:endParaRPr lang="en-US" altLang="ja-JP" sz="1500" dirty="0">
              <a:solidFill>
                <a:prstClr val="black"/>
              </a:solidFill>
              <a:latin typeface="みんなの文字ゴStd M"/>
              <a:ea typeface="みんなの文字ゴStd M"/>
            </a:endParaRPr>
          </a:p>
        </p:txBody>
      </p:sp>
      <p:sp>
        <p:nvSpPr>
          <p:cNvPr id="71" name="テキスト ボックス 70">
            <a:extLst>
              <a:ext uri="{FF2B5EF4-FFF2-40B4-BE49-F238E27FC236}">
                <a16:creationId xmlns:a16="http://schemas.microsoft.com/office/drawing/2014/main" id="{D55AF05B-EB9E-B1D8-47DE-5075E4C1F67E}"/>
              </a:ext>
            </a:extLst>
          </p:cNvPr>
          <p:cNvSpPr txBox="1"/>
          <p:nvPr/>
        </p:nvSpPr>
        <p:spPr>
          <a:xfrm>
            <a:off x="-58189" y="652113"/>
            <a:ext cx="9260378" cy="596830"/>
          </a:xfrm>
          <a:prstGeom prst="rect">
            <a:avLst/>
          </a:prstGeom>
          <a:noFill/>
        </p:spPr>
        <p:txBody>
          <a:bodyPr wrap="square">
            <a:spAutoFit/>
          </a:bodyPr>
          <a:lstStyle/>
          <a:p>
            <a:pPr algn="ctr">
              <a:lnSpc>
                <a:spcPct val="115000"/>
              </a:lnSpc>
              <a:spcBef>
                <a:spcPts val="750"/>
              </a:spcBef>
            </a:pPr>
            <a:r>
              <a:rPr lang="ja-JP" altLang="en-US" sz="1200" dirty="0">
                <a:latin typeface="みんなの文字ゴStd M" panose="020B0400000000000000" pitchFamily="34" charset="-128"/>
                <a:ea typeface="みんなの文字ゴStd M" panose="020B0400000000000000" pitchFamily="34" charset="-128"/>
                <a:cs typeface="Times New Roman" panose="02020603050405020304" pitchFamily="18" charset="0"/>
              </a:rPr>
              <a:t>ライフデザインとは、色々な生き方がある世の中で、あなた自身の価値観を知り、しっくりくる生き方を見つける方法です。</a:t>
            </a:r>
            <a:endParaRPr lang="en-US" altLang="ja-JP" sz="1200" dirty="0">
              <a:latin typeface="みんなの文字ゴStd M" panose="020B0400000000000000" pitchFamily="34" charset="-128"/>
              <a:ea typeface="みんなの文字ゴStd M" panose="020B0400000000000000" pitchFamily="34" charset="-128"/>
              <a:cs typeface="Times New Roman" panose="02020603050405020304" pitchFamily="18" charset="0"/>
            </a:endParaRPr>
          </a:p>
          <a:p>
            <a:pPr algn="ctr">
              <a:lnSpc>
                <a:spcPct val="115000"/>
              </a:lnSpc>
              <a:spcBef>
                <a:spcPts val="750"/>
              </a:spcBef>
            </a:pPr>
            <a:r>
              <a:rPr lang="ja-JP" altLang="en-US" sz="1200" dirty="0">
                <a:latin typeface="みんなの文字ゴStd M" panose="020B0400000000000000" pitchFamily="34" charset="-128"/>
                <a:ea typeface="みんなの文字ゴStd M" panose="020B0400000000000000" pitchFamily="34" charset="-128"/>
                <a:cs typeface="Times New Roman" panose="02020603050405020304" pitchFamily="18" charset="0"/>
              </a:rPr>
              <a:t>モヤモヤした将来に前向きに進んでいく、そのために自分の大切にしている価値観は何か、一緒に考えてみましょう。</a:t>
            </a:r>
            <a:endParaRPr lang="en-US" altLang="ja-JP" sz="1200" dirty="0">
              <a:latin typeface="みんなの文字ゴStd M" panose="020B0400000000000000" pitchFamily="34" charset="-128"/>
              <a:ea typeface="みんなの文字ゴStd M" panose="020B0400000000000000" pitchFamily="34" charset="-128"/>
              <a:cs typeface="Times New Roman" panose="02020603050405020304" pitchFamily="18" charset="0"/>
            </a:endParaRPr>
          </a:p>
        </p:txBody>
      </p:sp>
    </p:spTree>
    <p:extLst>
      <p:ext uri="{BB962C8B-B14F-4D97-AF65-F5344CB8AC3E}">
        <p14:creationId xmlns:p14="http://schemas.microsoft.com/office/powerpoint/2010/main" val="302248206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3376</TotalTime>
  <Words>534</Words>
  <Application>Microsoft Office PowerPoint</Application>
  <PresentationFormat>画面に合わせる (4:3)</PresentationFormat>
  <Paragraphs>69</Paragraphs>
  <Slides>2</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2</vt:i4>
      </vt:variant>
    </vt:vector>
  </HeadingPairs>
  <TitlesOfParts>
    <vt:vector size="11" baseType="lpstr">
      <vt:lpstr>みんなの文字ゴStd M</vt:lpstr>
      <vt:lpstr>Meiryo</vt:lpstr>
      <vt:lpstr>Meiryo</vt:lpstr>
      <vt:lpstr>Aptos</vt:lpstr>
      <vt:lpstr>Aptos Display</vt:lpstr>
      <vt:lpstr>Arial</vt:lpstr>
      <vt:lpstr>Calibri</vt:lpstr>
      <vt:lpstr>Cambria</vt:lpstr>
      <vt:lpstr>Office テーマ</vt:lpstr>
      <vt:lpstr>価値観ワークシート</vt:lpstr>
      <vt:lpstr>価値観ワークシート（記入ガイド）</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佐藤　毅史</dc:creator>
  <cp:lastModifiedBy>永原 萌 Moe Nagahara</cp:lastModifiedBy>
  <cp:revision>4</cp:revision>
  <dcterms:created xsi:type="dcterms:W3CDTF">2025-10-04T01:09:20Z</dcterms:created>
  <dcterms:modified xsi:type="dcterms:W3CDTF">2026-03-16T08:34:50Z</dcterms:modified>
</cp:coreProperties>
</file>